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91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48386-FCC9-4C97-87B8-2A98F72806FB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8662F-02C8-42F7-BD45-5D6182C8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8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C16F-0D48-4A41-AAA9-735E82D1A21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7DA8-9294-4DD4-A055-80C99EA591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696A5-4CC4-78A6-25D1-8B8FF6250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0" y="813076"/>
            <a:ext cx="9134840" cy="5596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0E0FCD-3946-C1FB-5BCB-DB5AD3B1F163}"/>
              </a:ext>
            </a:extLst>
          </p:cNvPr>
          <p:cNvSpPr/>
          <p:nvPr userDrawn="1"/>
        </p:nvSpPr>
        <p:spPr>
          <a:xfrm>
            <a:off x="-1" y="-6092"/>
            <a:ext cx="9144002" cy="819168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543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UNITED STATES ARMY</a:t>
            </a:r>
            <a:r>
              <a:rPr kumimoji="0" lang="en-US" sz="264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</a:t>
            </a:r>
            <a:r>
              <a:rPr kumimoji="0" lang="en-US" sz="2640" b="1" i="0" u="none" strike="noStrike" kern="0" cap="none" spc="0" normalizeH="0" baseline="0" noProof="0" dirty="0">
                <a:ln>
                  <a:noFill/>
                </a:ln>
                <a:solidFill>
                  <a:srgbClr val="FCC513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RECRUITING COMMAND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19E3E45-272B-FFEB-1C93-D654242200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7974" y="80635"/>
            <a:ext cx="695238" cy="6285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D040B8-2B67-3C7C-E064-67E5F0572F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6988" y="83929"/>
            <a:ext cx="628571" cy="628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0A1BCE-2408-D887-D8D1-25D3E6D7A367}"/>
              </a:ext>
            </a:extLst>
          </p:cNvPr>
          <p:cNvSpPr/>
          <p:nvPr userDrawn="1"/>
        </p:nvSpPr>
        <p:spPr>
          <a:xfrm>
            <a:off x="9160" y="6409426"/>
            <a:ext cx="9134840" cy="448574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5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F5F8D3-1B63-A425-FF21-07F7DF990063}"/>
              </a:ext>
            </a:extLst>
          </p:cNvPr>
          <p:cNvSpPr txBox="1"/>
          <p:nvPr userDrawn="1"/>
        </p:nvSpPr>
        <p:spPr>
          <a:xfrm>
            <a:off x="3759030" y="645426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  <a:latin typeface=" Arial" panose="02020603050405020304"/>
              </a:rPr>
              <a:t>CRUSH IT!!!!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BFA2624-D4A4-1C27-D301-DBEF197A4C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0509" y="6421684"/>
            <a:ext cx="1731369" cy="4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16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00A8B7-28CA-AD49-B1F2-0846773E4A29}"/>
              </a:ext>
            </a:extLst>
          </p:cNvPr>
          <p:cNvSpPr/>
          <p:nvPr userDrawn="1"/>
        </p:nvSpPr>
        <p:spPr>
          <a:xfrm>
            <a:off x="-2" y="-6091"/>
            <a:ext cx="9144002" cy="823381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7543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UNITED STATES ARMY</a:t>
            </a:r>
            <a:r>
              <a:rPr kumimoji="0" lang="en-US" sz="1155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55" b="1" i="0" u="none" strike="noStrike" kern="0" cap="none" spc="0" normalizeH="0" baseline="0" noProof="0">
                <a:ln>
                  <a:noFill/>
                </a:ln>
                <a:solidFill>
                  <a:srgbClr val="FCC5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RECRUITING COMMAND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0776D4D-FB6C-AD49-3316-6B46D993E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335" y="91313"/>
            <a:ext cx="628571" cy="628571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78D3B96-88AF-E65C-ED35-58EBED74A0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7635" y="91312"/>
            <a:ext cx="695238" cy="6285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784D1F-C32F-744B-9731-7FD359A468F0}"/>
              </a:ext>
            </a:extLst>
          </p:cNvPr>
          <p:cNvSpPr/>
          <p:nvPr userDrawn="1"/>
        </p:nvSpPr>
        <p:spPr>
          <a:xfrm>
            <a:off x="4" y="6404678"/>
            <a:ext cx="9143996" cy="453325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058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AAE19-8CCE-24DF-0671-593A5D95981C}"/>
              </a:ext>
            </a:extLst>
          </p:cNvPr>
          <p:cNvSpPr txBox="1"/>
          <p:nvPr userDrawn="1"/>
        </p:nvSpPr>
        <p:spPr>
          <a:xfrm>
            <a:off x="3759030" y="645426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C000"/>
                </a:solidFill>
                <a:latin typeface=" Arial" panose="02020603050405020304"/>
              </a:rPr>
              <a:t>CRUSH IT!!!!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681DF93-852C-7083-C17E-0B0582D4C1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0509" y="6421684"/>
            <a:ext cx="1731369" cy="4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EC16F-0D48-4A41-AAA9-735E82D1A21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7DA8-9294-4DD4-A055-80C99EA59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usarmy.knox.usarec.mbx.hq-g1-das-recruiter-assignments@mail.mi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usarmy.knox.usarec.mbx.HQ-g1-rtr@mail.mi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70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F97FC8CE-156C-30CC-28A1-2C4E37AA3380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F3E96124-4001-3D1C-DF11-69AA6360F92C}"/>
              </a:ext>
            </a:extLst>
          </p:cNvPr>
          <p:cNvSpPr txBox="1"/>
          <p:nvPr/>
        </p:nvSpPr>
        <p:spPr>
          <a:xfrm>
            <a:off x="968375" y="897256"/>
            <a:ext cx="7207250" cy="54185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995" algn="ctr">
              <a:lnSpc>
                <a:spcPct val="100000"/>
              </a:lnSpc>
              <a:spcBef>
                <a:spcPts val="95"/>
              </a:spcBef>
            </a:pP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REQUIREMENT</a:t>
            </a:r>
            <a:r>
              <a:rPr sz="2000" b="1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HIGHLIGHTS</a:t>
            </a:r>
            <a:endParaRPr lang="en-US" sz="1400" b="1" u="heavy" spc="-10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86995" algn="ctr">
              <a:lnSpc>
                <a:spcPct val="100000"/>
              </a:lnSpc>
              <a:spcBef>
                <a:spcPts val="95"/>
              </a:spcBef>
            </a:pPr>
            <a:endParaRPr sz="2000" dirty="0">
              <a:latin typeface="Arial"/>
              <a:cs typeface="Arial"/>
            </a:endParaRPr>
          </a:p>
          <a:p>
            <a:pPr marL="356235" marR="302895" indent="-344170">
              <a:lnSpc>
                <a:spcPts val="1500"/>
              </a:lnSpc>
              <a:buFont typeface="Wingdings"/>
              <a:buChar char=""/>
              <a:tabLst>
                <a:tab pos="356235" algn="l"/>
                <a:tab pos="356870" algn="l"/>
              </a:tabLst>
            </a:pPr>
            <a:r>
              <a:rPr sz="1200" b="1" dirty="0">
                <a:latin typeface="Arial"/>
                <a:cs typeface="Arial"/>
              </a:rPr>
              <a:t>Must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able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meet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obligatory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service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requirements;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must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able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to </a:t>
            </a:r>
            <a:r>
              <a:rPr sz="1200" b="1" spc="-10" dirty="0">
                <a:latin typeface="Arial"/>
                <a:cs typeface="Arial"/>
              </a:rPr>
              <a:t>reenlist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extend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contract.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Creates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Service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Remaining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Requirement </a:t>
            </a:r>
            <a:r>
              <a:rPr sz="1200" b="1" dirty="0">
                <a:latin typeface="Arial"/>
                <a:cs typeface="Arial"/>
              </a:rPr>
              <a:t>(SRR)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if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within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reenlistment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window.</a:t>
            </a:r>
            <a:endParaRPr sz="1200" dirty="0">
              <a:latin typeface="Arial"/>
              <a:cs typeface="Arial"/>
            </a:endParaRPr>
          </a:p>
          <a:p>
            <a:pPr marL="356235" marR="561340" indent="-344170">
              <a:lnSpc>
                <a:spcPts val="1500"/>
              </a:lnSpc>
              <a:spcBef>
                <a:spcPts val="705"/>
              </a:spcBef>
              <a:buFont typeface="Wingdings"/>
              <a:buChar char=""/>
              <a:tabLst>
                <a:tab pos="356235" algn="l"/>
                <a:tab pos="356870" algn="l"/>
              </a:tabLst>
            </a:pPr>
            <a:r>
              <a:rPr sz="1200" b="1" dirty="0">
                <a:latin typeface="Arial"/>
                <a:cs typeface="Arial"/>
              </a:rPr>
              <a:t>No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bankruptcy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within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past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three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years,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credit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problems,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and </a:t>
            </a:r>
            <a:r>
              <a:rPr sz="1200" b="1" spc="-10" dirty="0">
                <a:latin typeface="Arial"/>
                <a:cs typeface="Arial"/>
              </a:rPr>
              <a:t>adequate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spendable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income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(at</a:t>
            </a:r>
            <a:r>
              <a:rPr sz="12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least</a:t>
            </a:r>
            <a:r>
              <a:rPr sz="1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$1000.00</a:t>
            </a:r>
            <a:r>
              <a:rPr sz="12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remaining/month)</a:t>
            </a:r>
            <a:r>
              <a:rPr sz="1200" b="1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356235" marR="26034" indent="-344170">
              <a:lnSpc>
                <a:spcPts val="1500"/>
              </a:lnSpc>
              <a:spcBef>
                <a:spcPts val="695"/>
              </a:spcBef>
              <a:buFont typeface="Wingdings"/>
              <a:buChar char=""/>
              <a:tabLst>
                <a:tab pos="356235" algn="l"/>
                <a:tab pos="356870" algn="l"/>
              </a:tabLst>
            </a:pPr>
            <a:r>
              <a:rPr sz="1200" b="1" dirty="0">
                <a:latin typeface="Arial"/>
                <a:cs typeface="Arial"/>
              </a:rPr>
              <a:t>Dual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Military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couples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or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those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enrolled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MACP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both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must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apply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qualify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for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program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or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waive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Joint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Domicile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MACP.</a:t>
            </a:r>
            <a:endParaRPr sz="1200" dirty="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356235" algn="l"/>
                <a:tab pos="356870" algn="l"/>
              </a:tabLst>
            </a:pPr>
            <a:r>
              <a:rPr sz="1200" b="1" dirty="0">
                <a:latin typeface="Arial"/>
                <a:cs typeface="Arial"/>
              </a:rPr>
              <a:t>SOLE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Parents;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can</a:t>
            </a:r>
            <a:r>
              <a:rPr sz="12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reviewed</a:t>
            </a:r>
            <a:r>
              <a:rPr sz="12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sz="12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family</a:t>
            </a:r>
            <a:r>
              <a:rPr sz="12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care</a:t>
            </a:r>
            <a:r>
              <a:rPr sz="12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plan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require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waiver</a:t>
            </a:r>
            <a:r>
              <a:rPr sz="1200" b="1" spc="-1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495"/>
              </a:spcBef>
              <a:buFont typeface="Wingdings"/>
              <a:buChar char=""/>
              <a:tabLst>
                <a:tab pos="356235" algn="l"/>
                <a:tab pos="356870" algn="l"/>
              </a:tabLst>
            </a:pPr>
            <a:r>
              <a:rPr sz="1200" b="1" dirty="0">
                <a:latin typeface="Arial"/>
                <a:cs typeface="Arial"/>
              </a:rPr>
              <a:t>Meet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Army </a:t>
            </a:r>
            <a:r>
              <a:rPr sz="1200" b="1" spc="-10" dirty="0">
                <a:latin typeface="Arial"/>
                <a:cs typeface="Arial"/>
              </a:rPr>
              <a:t>height/weight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standards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600-</a:t>
            </a:r>
            <a:r>
              <a:rPr sz="1200" b="1" dirty="0">
                <a:latin typeface="Arial"/>
                <a:cs typeface="Arial"/>
              </a:rPr>
              <a:t>9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dated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(16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July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19)</a:t>
            </a:r>
            <a:endParaRPr sz="1200" dirty="0">
              <a:latin typeface="Arial"/>
              <a:cs typeface="Arial"/>
            </a:endParaRPr>
          </a:p>
          <a:p>
            <a:pPr marL="356235" marR="522605" indent="-344170">
              <a:lnSpc>
                <a:spcPts val="1500"/>
              </a:lnSpc>
              <a:spcBef>
                <a:spcPts val="725"/>
              </a:spcBef>
              <a:buFont typeface="Wingdings"/>
              <a:buChar char=""/>
              <a:tabLst>
                <a:tab pos="356235" algn="l"/>
                <a:tab pos="356870" algn="l"/>
              </a:tabLst>
            </a:pPr>
            <a:r>
              <a:rPr sz="1200" b="1" dirty="0">
                <a:latin typeface="Arial"/>
                <a:cs typeface="Arial"/>
              </a:rPr>
              <a:t>Minimum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PULHES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132321,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submit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all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profiles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MMRB/MAR2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results.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No </a:t>
            </a:r>
            <a:r>
              <a:rPr sz="1200" b="1" spc="-10" dirty="0">
                <a:latin typeface="Arial"/>
                <a:cs typeface="Arial"/>
              </a:rPr>
              <a:t>shaving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profiles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authorized.</a:t>
            </a:r>
            <a:endParaRPr sz="1200" dirty="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475"/>
              </a:spcBef>
              <a:buFont typeface="Wingdings"/>
              <a:buChar char=""/>
              <a:tabLst>
                <a:tab pos="356235" algn="l"/>
                <a:tab pos="356870" algn="l"/>
              </a:tabLst>
            </a:pPr>
            <a:r>
              <a:rPr sz="1200" b="1" dirty="0">
                <a:latin typeface="Arial"/>
                <a:cs typeface="Arial"/>
              </a:rPr>
              <a:t>Possess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valid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civilian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driver’s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license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(waiver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not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authorized).</a:t>
            </a:r>
            <a:endParaRPr sz="1200" dirty="0">
              <a:latin typeface="Arial"/>
              <a:cs typeface="Arial"/>
            </a:endParaRPr>
          </a:p>
          <a:p>
            <a:pPr marL="356235" indent="-344170">
              <a:lnSpc>
                <a:spcPct val="100000"/>
              </a:lnSpc>
              <a:spcBef>
                <a:spcPts val="425"/>
              </a:spcBef>
              <a:buFont typeface="Wingdings"/>
              <a:buChar char=""/>
              <a:tabLst>
                <a:tab pos="356235" algn="l"/>
                <a:tab pos="356870" algn="l"/>
              </a:tabLst>
            </a:pPr>
            <a:r>
              <a:rPr sz="1200" b="1" dirty="0">
                <a:latin typeface="Arial"/>
                <a:cs typeface="Arial"/>
              </a:rPr>
              <a:t>No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alcohol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related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incidents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within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past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1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years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(waiver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authorized).</a:t>
            </a:r>
            <a:endParaRPr sz="1200" dirty="0">
              <a:latin typeface="Arial"/>
              <a:cs typeface="Arial"/>
            </a:endParaRPr>
          </a:p>
          <a:p>
            <a:pPr marL="356235" marR="293370" indent="-344170">
              <a:lnSpc>
                <a:spcPts val="1600"/>
              </a:lnSpc>
              <a:spcBef>
                <a:spcPts val="635"/>
              </a:spcBef>
              <a:buFont typeface="Wingdings"/>
              <a:buChar char=""/>
              <a:tabLst>
                <a:tab pos="356235" algn="l"/>
                <a:tab pos="356870" algn="l"/>
              </a:tabLst>
            </a:pPr>
            <a:r>
              <a:rPr sz="1200" b="1" dirty="0">
                <a:latin typeface="Arial"/>
                <a:cs typeface="Arial"/>
              </a:rPr>
              <a:t>Cannot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currently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or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have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not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been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enrolled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ASAP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within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past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years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treatment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within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year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(waiver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authorized).</a:t>
            </a:r>
            <a:endParaRPr sz="1200" dirty="0">
              <a:latin typeface="Arial"/>
              <a:cs typeface="Arial"/>
            </a:endParaRPr>
          </a:p>
          <a:p>
            <a:pPr marL="356235" marR="352425" indent="-344170">
              <a:lnSpc>
                <a:spcPts val="1500"/>
              </a:lnSpc>
              <a:spcBef>
                <a:spcPts val="675"/>
              </a:spcBef>
              <a:buFont typeface="Wingdings"/>
              <a:buChar char=""/>
              <a:tabLst>
                <a:tab pos="356235" algn="l"/>
                <a:tab pos="356870" algn="l"/>
              </a:tabLst>
            </a:pPr>
            <a:r>
              <a:rPr sz="1200" b="1" dirty="0">
                <a:latin typeface="Arial"/>
                <a:cs typeface="Arial"/>
              </a:rPr>
              <a:t>Cannot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pregnant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time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selection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or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prior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attending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Army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Recruiting </a:t>
            </a:r>
            <a:r>
              <a:rPr sz="1200" b="1" dirty="0">
                <a:latin typeface="Arial"/>
                <a:cs typeface="Arial"/>
              </a:rPr>
              <a:t>Course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(ARC).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Soldier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may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considered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6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months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after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delivery.</a:t>
            </a:r>
            <a:endParaRPr sz="1200" dirty="0">
              <a:latin typeface="Arial"/>
              <a:cs typeface="Arial"/>
            </a:endParaRPr>
          </a:p>
          <a:p>
            <a:pPr marL="356235" marR="5080" indent="-344170">
              <a:lnSpc>
                <a:spcPts val="1530"/>
              </a:lnSpc>
              <a:spcBef>
                <a:spcPts val="580"/>
              </a:spcBef>
              <a:buFont typeface="Wingdings"/>
              <a:buChar char=""/>
              <a:tabLst>
                <a:tab pos="356235" algn="l"/>
                <a:tab pos="356870" algn="l"/>
              </a:tabLst>
            </a:pPr>
            <a:r>
              <a:rPr sz="1200" b="1" dirty="0">
                <a:latin typeface="Arial"/>
                <a:cs typeface="Arial"/>
              </a:rPr>
              <a:t>At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time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selection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have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less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than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4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time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service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more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than </a:t>
            </a:r>
            <a:r>
              <a:rPr sz="1200" b="1" dirty="0">
                <a:latin typeface="Arial"/>
                <a:cs typeface="Arial"/>
              </a:rPr>
              <a:t>9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time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in-</a:t>
            </a:r>
            <a:r>
              <a:rPr sz="1200" b="1" dirty="0">
                <a:latin typeface="Arial"/>
                <a:cs typeface="Arial"/>
              </a:rPr>
              <a:t>service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if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SGT,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more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than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15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time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service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if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a </a:t>
            </a:r>
            <a:r>
              <a:rPr sz="1200" b="1" dirty="0">
                <a:latin typeface="Arial"/>
                <a:cs typeface="Arial"/>
              </a:rPr>
              <a:t>SSG,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more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than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16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time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service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4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time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grade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if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a </a:t>
            </a:r>
            <a:r>
              <a:rPr sz="1200" b="1" dirty="0">
                <a:latin typeface="Arial"/>
                <a:cs typeface="Arial"/>
              </a:rPr>
              <a:t>SFC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(waiver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CG,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USAREC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authorized).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613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2D91FDCC-0922-2665-04A6-0CEDB02532C8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A186E8B7-A005-B957-5805-C26612498E2B}"/>
              </a:ext>
            </a:extLst>
          </p:cNvPr>
          <p:cNvSpPr txBox="1">
            <a:spLocks/>
          </p:cNvSpPr>
          <p:nvPr/>
        </p:nvSpPr>
        <p:spPr>
          <a:xfrm>
            <a:off x="959151" y="862340"/>
            <a:ext cx="7341107" cy="450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" algn="ctr">
              <a:lnSpc>
                <a:spcPct val="100000"/>
              </a:lnSpc>
              <a:spcBef>
                <a:spcPts val="100"/>
              </a:spcBef>
            </a:pPr>
            <a:r>
              <a:rPr lang="en-US"/>
              <a:t>REQUIREMENT</a:t>
            </a:r>
            <a:r>
              <a:rPr lang="en-US" spc="-125"/>
              <a:t> </a:t>
            </a:r>
            <a:r>
              <a:rPr lang="en-US"/>
              <a:t>HIGHLIGHTS</a:t>
            </a:r>
            <a:r>
              <a:rPr lang="en-US" spc="-90"/>
              <a:t> </a:t>
            </a:r>
            <a:r>
              <a:rPr lang="en-US" spc="-10"/>
              <a:t>(CONT’D)</a:t>
            </a:r>
          </a:p>
          <a:p>
            <a:pPr marL="3810">
              <a:lnSpc>
                <a:spcPct val="100000"/>
              </a:lnSpc>
              <a:spcBef>
                <a:spcPts val="30"/>
              </a:spcBef>
            </a:pPr>
            <a:endParaRPr lang="en-US" sz="1850"/>
          </a:p>
          <a:p>
            <a:pPr marL="319405" indent="-30289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20040" algn="l"/>
                <a:tab pos="320675" algn="l"/>
              </a:tabLst>
            </a:pPr>
            <a:r>
              <a:rPr lang="en-US" sz="1400" spc="-10"/>
              <a:t>Completed</a:t>
            </a:r>
            <a:r>
              <a:rPr lang="en-US" sz="1400" spc="-35"/>
              <a:t> </a:t>
            </a:r>
            <a:r>
              <a:rPr lang="en-US" sz="1400"/>
              <a:t>one</a:t>
            </a:r>
            <a:r>
              <a:rPr lang="en-US" sz="1400" spc="-60"/>
              <a:t> </a:t>
            </a:r>
            <a:r>
              <a:rPr lang="en-US" sz="1400"/>
              <a:t>year</a:t>
            </a:r>
            <a:r>
              <a:rPr lang="en-US" sz="1400" spc="-25"/>
              <a:t> </a:t>
            </a:r>
            <a:r>
              <a:rPr lang="en-US" sz="1400"/>
              <a:t>since</a:t>
            </a:r>
            <a:r>
              <a:rPr lang="en-US" sz="1400" spc="-55"/>
              <a:t> </a:t>
            </a:r>
            <a:r>
              <a:rPr lang="en-US" sz="1400" spc="-10"/>
              <a:t>reclassification.</a:t>
            </a:r>
            <a:endParaRPr lang="en-US" sz="1400"/>
          </a:p>
          <a:p>
            <a:pPr marL="319405" indent="-30289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20040" algn="l"/>
                <a:tab pos="320675" algn="l"/>
              </a:tabLst>
            </a:pPr>
            <a:r>
              <a:rPr lang="en-US" sz="1400"/>
              <a:t>At</a:t>
            </a:r>
            <a:r>
              <a:rPr lang="en-US" sz="1400" spc="-60"/>
              <a:t> </a:t>
            </a:r>
            <a:r>
              <a:rPr lang="en-US" sz="1400"/>
              <a:t>least</a:t>
            </a:r>
            <a:r>
              <a:rPr lang="en-US" sz="1400" spc="-60"/>
              <a:t> </a:t>
            </a:r>
            <a:r>
              <a:rPr lang="en-US" sz="1400"/>
              <a:t>18</a:t>
            </a:r>
            <a:r>
              <a:rPr lang="en-US" sz="1400" spc="-65"/>
              <a:t> </a:t>
            </a:r>
            <a:r>
              <a:rPr lang="en-US" sz="1400" spc="-10"/>
              <a:t>months</a:t>
            </a:r>
            <a:r>
              <a:rPr lang="en-US" sz="1400" spc="-55"/>
              <a:t> </a:t>
            </a:r>
            <a:r>
              <a:rPr lang="en-US" sz="1400"/>
              <a:t>Time</a:t>
            </a:r>
            <a:r>
              <a:rPr lang="en-US" sz="1400" spc="-50"/>
              <a:t> </a:t>
            </a:r>
            <a:r>
              <a:rPr lang="en-US" sz="1400"/>
              <a:t>On</a:t>
            </a:r>
            <a:r>
              <a:rPr lang="en-US" sz="1400" spc="-50"/>
              <a:t> </a:t>
            </a:r>
            <a:r>
              <a:rPr lang="en-US" sz="1400"/>
              <a:t>Station</a:t>
            </a:r>
            <a:r>
              <a:rPr lang="en-US" sz="1400" spc="-55"/>
              <a:t> </a:t>
            </a:r>
            <a:r>
              <a:rPr lang="en-US" sz="1400"/>
              <a:t>to</a:t>
            </a:r>
            <a:r>
              <a:rPr lang="en-US" sz="1400" spc="-55"/>
              <a:t> </a:t>
            </a:r>
            <a:r>
              <a:rPr lang="en-US" sz="1400" spc="-10"/>
              <a:t>apply.</a:t>
            </a:r>
            <a:endParaRPr lang="en-US" sz="1400"/>
          </a:p>
          <a:p>
            <a:pPr marL="319405" indent="-30289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Wingdings"/>
              <a:buChar char=""/>
              <a:tabLst>
                <a:tab pos="320040" algn="l"/>
                <a:tab pos="320675" algn="l"/>
              </a:tabLst>
            </a:pPr>
            <a:r>
              <a:rPr lang="en-US" sz="1400">
                <a:solidFill>
                  <a:srgbClr val="130200"/>
                </a:solidFill>
              </a:rPr>
              <a:t>No</a:t>
            </a:r>
            <a:r>
              <a:rPr lang="en-US" sz="1400" spc="-35">
                <a:solidFill>
                  <a:srgbClr val="130200"/>
                </a:solidFill>
              </a:rPr>
              <a:t> </a:t>
            </a:r>
            <a:r>
              <a:rPr lang="en-US" sz="1400">
                <a:solidFill>
                  <a:srgbClr val="130200"/>
                </a:solidFill>
              </a:rPr>
              <a:t>UCMJ</a:t>
            </a:r>
            <a:r>
              <a:rPr lang="en-US" sz="1400" spc="-45">
                <a:solidFill>
                  <a:srgbClr val="130200"/>
                </a:solidFill>
              </a:rPr>
              <a:t> </a:t>
            </a:r>
            <a:r>
              <a:rPr lang="en-US" sz="1400" spc="-10">
                <a:solidFill>
                  <a:srgbClr val="130200"/>
                </a:solidFill>
              </a:rPr>
              <a:t>convictions</a:t>
            </a:r>
            <a:r>
              <a:rPr lang="en-US" sz="1400" spc="10">
                <a:solidFill>
                  <a:srgbClr val="130200"/>
                </a:solidFill>
              </a:rPr>
              <a:t> </a:t>
            </a:r>
            <a:r>
              <a:rPr lang="en-US" sz="1400">
                <a:solidFill>
                  <a:srgbClr val="130200"/>
                </a:solidFill>
              </a:rPr>
              <a:t>that</a:t>
            </a:r>
            <a:r>
              <a:rPr lang="en-US" sz="1400" spc="-25">
                <a:solidFill>
                  <a:srgbClr val="130200"/>
                </a:solidFill>
              </a:rPr>
              <a:t> </a:t>
            </a:r>
            <a:r>
              <a:rPr lang="en-US" sz="1400">
                <a:solidFill>
                  <a:srgbClr val="130200"/>
                </a:solidFill>
              </a:rPr>
              <a:t>could</a:t>
            </a:r>
            <a:r>
              <a:rPr lang="en-US" sz="1400" spc="-50">
                <a:solidFill>
                  <a:srgbClr val="130200"/>
                </a:solidFill>
              </a:rPr>
              <a:t> </a:t>
            </a:r>
            <a:r>
              <a:rPr lang="en-US" sz="1400">
                <a:solidFill>
                  <a:srgbClr val="130200"/>
                </a:solidFill>
              </a:rPr>
              <a:t>result</a:t>
            </a:r>
            <a:r>
              <a:rPr lang="en-US" sz="1400" spc="-35">
                <a:solidFill>
                  <a:srgbClr val="130200"/>
                </a:solidFill>
              </a:rPr>
              <a:t> </a:t>
            </a:r>
            <a:r>
              <a:rPr lang="en-US" sz="1400">
                <a:solidFill>
                  <a:srgbClr val="130200"/>
                </a:solidFill>
              </a:rPr>
              <a:t>in</a:t>
            </a:r>
            <a:r>
              <a:rPr lang="en-US" sz="1400" spc="-25">
                <a:solidFill>
                  <a:srgbClr val="130200"/>
                </a:solidFill>
              </a:rPr>
              <a:t> </a:t>
            </a:r>
            <a:r>
              <a:rPr lang="en-US" sz="1400">
                <a:solidFill>
                  <a:srgbClr val="130200"/>
                </a:solidFill>
              </a:rPr>
              <a:t>2</a:t>
            </a:r>
            <a:r>
              <a:rPr lang="en-US" sz="1400" spc="-75">
                <a:solidFill>
                  <a:srgbClr val="130200"/>
                </a:solidFill>
              </a:rPr>
              <a:t> </a:t>
            </a:r>
            <a:r>
              <a:rPr lang="en-US" sz="1400">
                <a:solidFill>
                  <a:srgbClr val="130200"/>
                </a:solidFill>
              </a:rPr>
              <a:t>YRS</a:t>
            </a:r>
            <a:r>
              <a:rPr lang="en-US" sz="1400" spc="5">
                <a:solidFill>
                  <a:srgbClr val="130200"/>
                </a:solidFill>
              </a:rPr>
              <a:t> </a:t>
            </a:r>
            <a:r>
              <a:rPr lang="en-US" sz="1400" spc="-10">
                <a:solidFill>
                  <a:srgbClr val="130200"/>
                </a:solidFill>
              </a:rPr>
              <a:t>confinement</a:t>
            </a:r>
            <a:r>
              <a:rPr lang="en-US" sz="1400">
                <a:solidFill>
                  <a:srgbClr val="130200"/>
                </a:solidFill>
              </a:rPr>
              <a:t> </a:t>
            </a:r>
            <a:r>
              <a:rPr lang="en-US" sz="1400" spc="-10">
                <a:solidFill>
                  <a:srgbClr val="130200"/>
                </a:solidFill>
              </a:rPr>
              <a:t>(felony</a:t>
            </a:r>
            <a:r>
              <a:rPr lang="en-US" sz="1400" spc="-70">
                <a:solidFill>
                  <a:srgbClr val="130200"/>
                </a:solidFill>
              </a:rPr>
              <a:t> </a:t>
            </a:r>
            <a:r>
              <a:rPr lang="en-US" sz="1400" spc="-10">
                <a:solidFill>
                  <a:srgbClr val="130200"/>
                </a:solidFill>
              </a:rPr>
              <a:t>level).</a:t>
            </a:r>
            <a:endParaRPr lang="en-US" sz="1400"/>
          </a:p>
          <a:p>
            <a:pPr marL="319405" indent="-30289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Wingdings"/>
              <a:buChar char=""/>
              <a:tabLst>
                <a:tab pos="320040" algn="l"/>
                <a:tab pos="320675" algn="l"/>
              </a:tabLst>
            </a:pPr>
            <a:r>
              <a:rPr lang="en-US" sz="1400">
                <a:solidFill>
                  <a:srgbClr val="130200"/>
                </a:solidFill>
              </a:rPr>
              <a:t>U.S.</a:t>
            </a:r>
            <a:r>
              <a:rPr lang="en-US" sz="1400" spc="-45">
                <a:solidFill>
                  <a:srgbClr val="130200"/>
                </a:solidFill>
              </a:rPr>
              <a:t> </a:t>
            </a:r>
            <a:r>
              <a:rPr lang="en-US" sz="1400">
                <a:solidFill>
                  <a:srgbClr val="130200"/>
                </a:solidFill>
              </a:rPr>
              <a:t>Citizen,</a:t>
            </a:r>
            <a:r>
              <a:rPr lang="en-US" sz="1400" spc="-40">
                <a:solidFill>
                  <a:srgbClr val="130200"/>
                </a:solidFill>
              </a:rPr>
              <a:t> </a:t>
            </a:r>
            <a:r>
              <a:rPr lang="en-US" sz="1400">
                <a:solidFill>
                  <a:srgbClr val="130200"/>
                </a:solidFill>
              </a:rPr>
              <a:t>or</a:t>
            </a:r>
            <a:r>
              <a:rPr lang="en-US" sz="1400" spc="-35">
                <a:solidFill>
                  <a:srgbClr val="130200"/>
                </a:solidFill>
              </a:rPr>
              <a:t> </a:t>
            </a:r>
            <a:r>
              <a:rPr lang="en-US" sz="1400">
                <a:solidFill>
                  <a:srgbClr val="130200"/>
                </a:solidFill>
              </a:rPr>
              <a:t>legal</a:t>
            </a:r>
            <a:r>
              <a:rPr lang="en-US" sz="1400" spc="-40">
                <a:solidFill>
                  <a:srgbClr val="130200"/>
                </a:solidFill>
              </a:rPr>
              <a:t> </a:t>
            </a:r>
            <a:r>
              <a:rPr lang="en-US" sz="1400">
                <a:solidFill>
                  <a:srgbClr val="130200"/>
                </a:solidFill>
              </a:rPr>
              <a:t>alien</a:t>
            </a:r>
            <a:r>
              <a:rPr lang="en-US" sz="1400" spc="-55">
                <a:solidFill>
                  <a:srgbClr val="130200"/>
                </a:solidFill>
              </a:rPr>
              <a:t> </a:t>
            </a:r>
            <a:r>
              <a:rPr lang="en-US" sz="1400">
                <a:solidFill>
                  <a:srgbClr val="130200"/>
                </a:solidFill>
              </a:rPr>
              <a:t>with</a:t>
            </a:r>
            <a:r>
              <a:rPr lang="en-US" sz="1400" spc="-70">
                <a:solidFill>
                  <a:srgbClr val="130200"/>
                </a:solidFill>
              </a:rPr>
              <a:t> </a:t>
            </a:r>
            <a:r>
              <a:rPr lang="en-US" sz="1400" spc="-10">
                <a:solidFill>
                  <a:srgbClr val="130200"/>
                </a:solidFill>
              </a:rPr>
              <a:t>permanent</a:t>
            </a:r>
            <a:r>
              <a:rPr lang="en-US" sz="1400" spc="-15">
                <a:solidFill>
                  <a:srgbClr val="130200"/>
                </a:solidFill>
              </a:rPr>
              <a:t> </a:t>
            </a:r>
            <a:r>
              <a:rPr lang="en-US" sz="1400" spc="-10">
                <a:solidFill>
                  <a:srgbClr val="130200"/>
                </a:solidFill>
              </a:rPr>
              <a:t>residence.</a:t>
            </a:r>
            <a:endParaRPr lang="en-US" sz="1400"/>
          </a:p>
          <a:p>
            <a:pPr marL="319405" indent="-302895">
              <a:lnSpc>
                <a:spcPct val="100000"/>
              </a:lnSpc>
              <a:spcBef>
                <a:spcPts val="395"/>
              </a:spcBef>
              <a:buFont typeface="Wingdings"/>
              <a:buChar char=""/>
              <a:tabLst>
                <a:tab pos="320040" algn="l"/>
                <a:tab pos="320675" algn="l"/>
              </a:tabLst>
            </a:pPr>
            <a:r>
              <a:rPr lang="en-US" sz="1400"/>
              <a:t>Minimum</a:t>
            </a:r>
            <a:r>
              <a:rPr lang="en-US" sz="1400" spc="-10"/>
              <a:t> </a:t>
            </a:r>
            <a:r>
              <a:rPr lang="en-US" sz="1400"/>
              <a:t>GT/ST</a:t>
            </a:r>
            <a:r>
              <a:rPr lang="en-US" sz="1400" spc="-15"/>
              <a:t> </a:t>
            </a:r>
            <a:r>
              <a:rPr lang="en-US" sz="1400"/>
              <a:t>score</a:t>
            </a:r>
            <a:r>
              <a:rPr lang="en-US" sz="1400" spc="-60"/>
              <a:t> </a:t>
            </a:r>
            <a:r>
              <a:rPr lang="en-US" sz="1400"/>
              <a:t>of</a:t>
            </a:r>
            <a:r>
              <a:rPr lang="en-US" sz="1400" spc="-40"/>
              <a:t> </a:t>
            </a:r>
            <a:r>
              <a:rPr lang="en-US" sz="1400"/>
              <a:t>90.</a:t>
            </a:r>
            <a:r>
              <a:rPr lang="en-US" sz="1400" spc="-55"/>
              <a:t> </a:t>
            </a:r>
            <a:r>
              <a:rPr lang="en-US" sz="1400" spc="-10"/>
              <a:t>(</a:t>
            </a:r>
            <a:r>
              <a:rPr lang="en-US" sz="1400" spc="-10">
                <a:solidFill>
                  <a:srgbClr val="FF0000"/>
                </a:solidFill>
              </a:rPr>
              <a:t>waiver</a:t>
            </a:r>
            <a:r>
              <a:rPr lang="en-US" sz="1400" spc="-75">
                <a:solidFill>
                  <a:srgbClr val="FF0000"/>
                </a:solidFill>
              </a:rPr>
              <a:t> </a:t>
            </a:r>
            <a:r>
              <a:rPr lang="en-US" sz="1400" spc="-10">
                <a:solidFill>
                  <a:srgbClr val="FF0000"/>
                </a:solidFill>
              </a:rPr>
              <a:t>authorized</a:t>
            </a:r>
            <a:r>
              <a:rPr lang="en-US" sz="1400" spc="-10"/>
              <a:t>)</a:t>
            </a:r>
            <a:endParaRPr lang="en-US" sz="1400"/>
          </a:p>
          <a:p>
            <a:pPr marL="319405" marR="168910" indent="-302895">
              <a:lnSpc>
                <a:spcPct val="100000"/>
              </a:lnSpc>
              <a:spcBef>
                <a:spcPts val="400"/>
              </a:spcBef>
              <a:buFont typeface="Wingdings"/>
              <a:buChar char=""/>
              <a:tabLst>
                <a:tab pos="320040" algn="l"/>
                <a:tab pos="320675" algn="l"/>
              </a:tabLst>
            </a:pPr>
            <a:r>
              <a:rPr lang="en-US" sz="1400"/>
              <a:t>Meet</a:t>
            </a:r>
            <a:r>
              <a:rPr lang="en-US" sz="1400" spc="-45"/>
              <a:t> </a:t>
            </a:r>
            <a:r>
              <a:rPr lang="en-US" sz="1400"/>
              <a:t>the</a:t>
            </a:r>
            <a:r>
              <a:rPr lang="en-US" sz="1400" spc="-40"/>
              <a:t> </a:t>
            </a:r>
            <a:r>
              <a:rPr lang="en-US" sz="1400"/>
              <a:t>age</a:t>
            </a:r>
            <a:r>
              <a:rPr lang="en-US" sz="1400" spc="-35"/>
              <a:t> </a:t>
            </a:r>
            <a:r>
              <a:rPr lang="en-US" sz="1400" spc="-10"/>
              <a:t>standard:</a:t>
            </a:r>
            <a:r>
              <a:rPr lang="en-US" sz="1400" spc="-25"/>
              <a:t> </a:t>
            </a:r>
            <a:r>
              <a:rPr lang="en-US" sz="1400"/>
              <a:t>Be</a:t>
            </a:r>
            <a:r>
              <a:rPr lang="en-US" sz="1400" spc="-35"/>
              <a:t> </a:t>
            </a:r>
            <a:r>
              <a:rPr lang="en-US" sz="1400"/>
              <a:t>at</a:t>
            </a:r>
            <a:r>
              <a:rPr lang="en-US" sz="1400" spc="-40"/>
              <a:t> </a:t>
            </a:r>
            <a:r>
              <a:rPr lang="en-US" sz="1400"/>
              <a:t>least</a:t>
            </a:r>
            <a:r>
              <a:rPr lang="en-US" sz="1400" spc="-40"/>
              <a:t> </a:t>
            </a:r>
            <a:r>
              <a:rPr lang="en-US" sz="1400"/>
              <a:t>21</a:t>
            </a:r>
            <a:r>
              <a:rPr lang="en-US" sz="1400" spc="-60"/>
              <a:t> </a:t>
            </a:r>
            <a:r>
              <a:rPr lang="en-US" sz="1400"/>
              <a:t>years old,</a:t>
            </a:r>
            <a:r>
              <a:rPr lang="en-US" sz="1400" spc="-10"/>
              <a:t> </a:t>
            </a:r>
            <a:r>
              <a:rPr lang="en-US" sz="1400"/>
              <a:t>but</a:t>
            </a:r>
            <a:r>
              <a:rPr lang="en-US" sz="1400" spc="-25"/>
              <a:t> </a:t>
            </a:r>
            <a:r>
              <a:rPr lang="en-US" sz="1400"/>
              <a:t>not</a:t>
            </a:r>
            <a:r>
              <a:rPr lang="en-US" sz="1400" spc="-15"/>
              <a:t> </a:t>
            </a:r>
            <a:r>
              <a:rPr lang="en-US" sz="1400"/>
              <a:t>more</a:t>
            </a:r>
            <a:r>
              <a:rPr lang="en-US" sz="1400" spc="-10"/>
              <a:t> </a:t>
            </a:r>
            <a:r>
              <a:rPr lang="en-US" sz="1400"/>
              <a:t>than</a:t>
            </a:r>
            <a:r>
              <a:rPr lang="en-US" sz="1400" spc="-30"/>
              <a:t> </a:t>
            </a:r>
            <a:r>
              <a:rPr lang="en-US" sz="1400"/>
              <a:t>39</a:t>
            </a:r>
            <a:r>
              <a:rPr lang="en-US" sz="1400" spc="-65"/>
              <a:t> </a:t>
            </a:r>
            <a:r>
              <a:rPr lang="en-US" sz="1400"/>
              <a:t>years</a:t>
            </a:r>
            <a:r>
              <a:rPr lang="en-US" sz="1400" spc="5"/>
              <a:t> </a:t>
            </a:r>
            <a:r>
              <a:rPr lang="en-US" sz="1400"/>
              <a:t>old</a:t>
            </a:r>
            <a:r>
              <a:rPr lang="en-US" sz="1400" spc="-25"/>
              <a:t> at </a:t>
            </a:r>
            <a:r>
              <a:rPr lang="en-US" sz="1400"/>
              <a:t>time</a:t>
            </a:r>
            <a:r>
              <a:rPr lang="en-US" sz="1400" spc="-15"/>
              <a:t> </a:t>
            </a:r>
            <a:r>
              <a:rPr lang="en-US" sz="1400"/>
              <a:t>of</a:t>
            </a:r>
            <a:r>
              <a:rPr lang="en-US" sz="1400" spc="-30"/>
              <a:t> </a:t>
            </a:r>
            <a:r>
              <a:rPr lang="en-US" sz="1400"/>
              <a:t>selection</a:t>
            </a:r>
            <a:r>
              <a:rPr lang="en-US" sz="1400" spc="-25"/>
              <a:t> </a:t>
            </a:r>
            <a:r>
              <a:rPr lang="en-US" sz="1400"/>
              <a:t>(</a:t>
            </a:r>
            <a:r>
              <a:rPr lang="en-US" sz="1400">
                <a:solidFill>
                  <a:srgbClr val="FF0000"/>
                </a:solidFill>
              </a:rPr>
              <a:t>waiver</a:t>
            </a:r>
            <a:r>
              <a:rPr lang="en-US" sz="1400" spc="-20">
                <a:solidFill>
                  <a:srgbClr val="FF0000"/>
                </a:solidFill>
              </a:rPr>
              <a:t> </a:t>
            </a:r>
            <a:r>
              <a:rPr lang="en-US" sz="1400" spc="-10">
                <a:solidFill>
                  <a:srgbClr val="FF0000"/>
                </a:solidFill>
              </a:rPr>
              <a:t>authorized</a:t>
            </a:r>
            <a:r>
              <a:rPr lang="en-US" sz="1400" spc="-35">
                <a:solidFill>
                  <a:srgbClr val="FF0000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up</a:t>
            </a:r>
            <a:r>
              <a:rPr lang="en-US" sz="1400" spc="-20">
                <a:solidFill>
                  <a:srgbClr val="FF0000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to</a:t>
            </a:r>
            <a:r>
              <a:rPr lang="en-US" sz="1400" spc="-35">
                <a:solidFill>
                  <a:srgbClr val="FF0000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age</a:t>
            </a:r>
            <a:r>
              <a:rPr lang="en-US" sz="1400" spc="-70">
                <a:solidFill>
                  <a:srgbClr val="FF0000"/>
                </a:solidFill>
              </a:rPr>
              <a:t> </a:t>
            </a:r>
            <a:r>
              <a:rPr lang="en-US" sz="1400" spc="-25">
                <a:solidFill>
                  <a:srgbClr val="FF0000"/>
                </a:solidFill>
              </a:rPr>
              <a:t>45</a:t>
            </a:r>
            <a:r>
              <a:rPr lang="en-US" sz="1400" spc="-25"/>
              <a:t>)</a:t>
            </a:r>
            <a:endParaRPr lang="en-US" sz="1400"/>
          </a:p>
          <a:p>
            <a:pPr marL="319405" marR="5080" indent="-302895">
              <a:lnSpc>
                <a:spcPct val="100000"/>
              </a:lnSpc>
              <a:spcBef>
                <a:spcPts val="405"/>
              </a:spcBef>
              <a:buFont typeface="Wingdings"/>
              <a:buChar char=""/>
              <a:tabLst>
                <a:tab pos="320040" algn="l"/>
                <a:tab pos="320675" algn="l"/>
              </a:tabLst>
            </a:pPr>
            <a:r>
              <a:rPr lang="en-US" sz="1400"/>
              <a:t>Can</a:t>
            </a:r>
            <a:r>
              <a:rPr lang="en-US" sz="1400" spc="-50"/>
              <a:t> </a:t>
            </a:r>
            <a:r>
              <a:rPr lang="en-US" sz="1400"/>
              <a:t>apply</a:t>
            </a:r>
            <a:r>
              <a:rPr lang="en-US" sz="1400" spc="-40"/>
              <a:t> </a:t>
            </a:r>
            <a:r>
              <a:rPr lang="en-US" sz="1400"/>
              <a:t>at</a:t>
            </a:r>
            <a:r>
              <a:rPr lang="en-US" sz="1400" spc="-35"/>
              <a:t> </a:t>
            </a:r>
            <a:r>
              <a:rPr lang="en-US" sz="1400"/>
              <a:t>24</a:t>
            </a:r>
            <a:r>
              <a:rPr lang="en-US" sz="1400" spc="-50"/>
              <a:t> </a:t>
            </a:r>
            <a:r>
              <a:rPr lang="en-US" sz="1400"/>
              <a:t>months</a:t>
            </a:r>
            <a:r>
              <a:rPr lang="en-US" sz="1400" spc="-10"/>
              <a:t> </a:t>
            </a:r>
            <a:r>
              <a:rPr lang="en-US" sz="1400"/>
              <a:t>on</a:t>
            </a:r>
            <a:r>
              <a:rPr lang="en-US" sz="1400" spc="-30"/>
              <a:t> </a:t>
            </a:r>
            <a:r>
              <a:rPr lang="en-US" sz="1400"/>
              <a:t>station</a:t>
            </a:r>
            <a:r>
              <a:rPr lang="en-US" sz="1400" spc="-30"/>
              <a:t> </a:t>
            </a:r>
            <a:r>
              <a:rPr lang="en-US" sz="1400"/>
              <a:t>if</a:t>
            </a:r>
            <a:r>
              <a:rPr lang="en-US" sz="1400" spc="-35"/>
              <a:t> </a:t>
            </a:r>
            <a:r>
              <a:rPr lang="en-US" sz="1400"/>
              <a:t>in</a:t>
            </a:r>
            <a:r>
              <a:rPr lang="en-US" sz="1400" spc="-40"/>
              <a:t> </a:t>
            </a:r>
            <a:r>
              <a:rPr lang="en-US" sz="1400"/>
              <a:t>CONUS</a:t>
            </a:r>
            <a:r>
              <a:rPr lang="en-US" sz="1400" spc="15"/>
              <a:t> </a:t>
            </a:r>
            <a:r>
              <a:rPr lang="en-US" sz="1400"/>
              <a:t>-</a:t>
            </a:r>
            <a:r>
              <a:rPr lang="en-US" sz="1400" spc="-40"/>
              <a:t> </a:t>
            </a:r>
            <a:r>
              <a:rPr lang="en-US" sz="1400"/>
              <a:t>If</a:t>
            </a:r>
            <a:r>
              <a:rPr lang="en-US" sz="1400" spc="-20"/>
              <a:t> </a:t>
            </a:r>
            <a:r>
              <a:rPr lang="en-US" sz="1400"/>
              <a:t>OCONUS,</a:t>
            </a:r>
            <a:r>
              <a:rPr lang="en-US" sz="1400" spc="40"/>
              <a:t> </a:t>
            </a:r>
            <a:r>
              <a:rPr lang="en-US" sz="1400" spc="-10"/>
              <a:t>complete</a:t>
            </a:r>
            <a:r>
              <a:rPr lang="en-US" sz="1400" spc="-60"/>
              <a:t> </a:t>
            </a:r>
            <a:r>
              <a:rPr lang="en-US" sz="1400"/>
              <a:t>2/3</a:t>
            </a:r>
            <a:r>
              <a:rPr lang="en-US" sz="1400" spc="-15"/>
              <a:t> </a:t>
            </a:r>
            <a:r>
              <a:rPr lang="en-US" sz="1400"/>
              <a:t>of</a:t>
            </a:r>
            <a:r>
              <a:rPr lang="en-US" sz="1400" spc="-55"/>
              <a:t> </a:t>
            </a:r>
            <a:r>
              <a:rPr lang="en-US" sz="1400"/>
              <a:t>a</a:t>
            </a:r>
            <a:r>
              <a:rPr lang="en-US" sz="1400" spc="-30"/>
              <a:t> </a:t>
            </a:r>
            <a:r>
              <a:rPr lang="en-US" sz="1400" spc="-20"/>
              <a:t>long </a:t>
            </a:r>
            <a:r>
              <a:rPr lang="en-US" sz="1400"/>
              <a:t>tour;</a:t>
            </a:r>
            <a:r>
              <a:rPr lang="en-US" sz="1400" spc="-35"/>
              <a:t> </a:t>
            </a:r>
            <a:r>
              <a:rPr lang="en-US" sz="1400"/>
              <a:t>you</a:t>
            </a:r>
            <a:r>
              <a:rPr lang="en-US" sz="1400" spc="-10"/>
              <a:t> </a:t>
            </a:r>
            <a:r>
              <a:rPr lang="en-US" sz="1400"/>
              <a:t>must</a:t>
            </a:r>
            <a:r>
              <a:rPr lang="en-US" sz="1400" spc="-25"/>
              <a:t> </a:t>
            </a:r>
            <a:r>
              <a:rPr lang="en-US" sz="1400"/>
              <a:t>have</a:t>
            </a:r>
            <a:r>
              <a:rPr lang="en-US" sz="1400" spc="-35"/>
              <a:t> </a:t>
            </a:r>
            <a:r>
              <a:rPr lang="en-US" sz="1400" spc="-20"/>
              <a:t>6-</a:t>
            </a:r>
            <a:r>
              <a:rPr lang="en-US" sz="1400"/>
              <a:t>10</a:t>
            </a:r>
            <a:r>
              <a:rPr lang="en-US" sz="1400" spc="-65"/>
              <a:t> </a:t>
            </a:r>
            <a:r>
              <a:rPr lang="en-US" sz="1400"/>
              <a:t>months</a:t>
            </a:r>
            <a:r>
              <a:rPr lang="en-US" sz="1400" spc="-10"/>
              <a:t> </a:t>
            </a:r>
            <a:r>
              <a:rPr lang="en-US" sz="1400"/>
              <a:t>remaining</a:t>
            </a:r>
            <a:r>
              <a:rPr lang="en-US" sz="1400" spc="-10"/>
              <a:t> </a:t>
            </a:r>
            <a:r>
              <a:rPr lang="en-US" sz="1400"/>
              <a:t>until</a:t>
            </a:r>
            <a:r>
              <a:rPr lang="en-US" sz="1400" spc="-20"/>
              <a:t> </a:t>
            </a:r>
            <a:r>
              <a:rPr lang="en-US" sz="1400"/>
              <a:t>DEROS</a:t>
            </a:r>
            <a:r>
              <a:rPr lang="en-US" sz="1400" spc="-40"/>
              <a:t> </a:t>
            </a:r>
            <a:r>
              <a:rPr lang="en-US" sz="1400"/>
              <a:t>for</a:t>
            </a:r>
            <a:r>
              <a:rPr lang="en-US" sz="1400" spc="-25"/>
              <a:t> </a:t>
            </a:r>
            <a:r>
              <a:rPr lang="en-US" sz="1400"/>
              <a:t>short</a:t>
            </a:r>
            <a:r>
              <a:rPr lang="en-US" sz="1400" spc="-45"/>
              <a:t> </a:t>
            </a:r>
            <a:r>
              <a:rPr lang="en-US" sz="1400"/>
              <a:t>tour</a:t>
            </a:r>
            <a:r>
              <a:rPr lang="en-US" sz="1400" spc="-45"/>
              <a:t> </a:t>
            </a:r>
            <a:r>
              <a:rPr lang="en-US" sz="1400"/>
              <a:t>areas</a:t>
            </a:r>
            <a:r>
              <a:rPr lang="en-US" sz="1400" spc="-55"/>
              <a:t> </a:t>
            </a:r>
            <a:r>
              <a:rPr lang="en-US" sz="1400" spc="-25"/>
              <a:t>and</a:t>
            </a:r>
            <a:r>
              <a:rPr lang="en-US" sz="1400" spc="500"/>
              <a:t> </a:t>
            </a:r>
            <a:r>
              <a:rPr lang="en-US" sz="1400" spc="-20"/>
              <a:t>6-</a:t>
            </a:r>
            <a:r>
              <a:rPr lang="en-US" sz="1400"/>
              <a:t>12</a:t>
            </a:r>
            <a:r>
              <a:rPr lang="en-US" sz="1400" spc="-50"/>
              <a:t> </a:t>
            </a:r>
            <a:r>
              <a:rPr lang="en-US" sz="1400"/>
              <a:t>months</a:t>
            </a:r>
            <a:r>
              <a:rPr lang="en-US" sz="1400" spc="5"/>
              <a:t> </a:t>
            </a:r>
            <a:r>
              <a:rPr lang="en-US" sz="1400"/>
              <a:t>remaining for</a:t>
            </a:r>
            <a:r>
              <a:rPr lang="en-US" sz="1400" spc="-20"/>
              <a:t> </a:t>
            </a:r>
            <a:r>
              <a:rPr lang="en-US" sz="1400"/>
              <a:t>long</a:t>
            </a:r>
            <a:r>
              <a:rPr lang="en-US" sz="1400" spc="-10"/>
              <a:t> </a:t>
            </a:r>
            <a:r>
              <a:rPr lang="en-US" sz="1400"/>
              <a:t>tour</a:t>
            </a:r>
            <a:r>
              <a:rPr lang="en-US" sz="1400" spc="-10"/>
              <a:t> areas.</a:t>
            </a:r>
            <a:endParaRPr lang="en-US" sz="1400"/>
          </a:p>
          <a:p>
            <a:pPr marL="319405" marR="13970" indent="-302895">
              <a:lnSpc>
                <a:spcPct val="100000"/>
              </a:lnSpc>
              <a:spcBef>
                <a:spcPts val="395"/>
              </a:spcBef>
              <a:buFont typeface="Wingdings"/>
              <a:buChar char=""/>
              <a:tabLst>
                <a:tab pos="320040" algn="l"/>
                <a:tab pos="320675" algn="l"/>
              </a:tabLst>
            </a:pPr>
            <a:r>
              <a:rPr lang="en-US" sz="1400"/>
              <a:t>No</a:t>
            </a:r>
            <a:r>
              <a:rPr lang="en-US" sz="1400" spc="-55"/>
              <a:t> </a:t>
            </a:r>
            <a:r>
              <a:rPr lang="en-US" sz="1400"/>
              <a:t>tattoos</a:t>
            </a:r>
            <a:r>
              <a:rPr lang="en-US" sz="1400" spc="-35"/>
              <a:t> </a:t>
            </a:r>
            <a:r>
              <a:rPr lang="en-US" sz="1400"/>
              <a:t>that</a:t>
            </a:r>
            <a:r>
              <a:rPr lang="en-US" sz="1400" spc="-65"/>
              <a:t> </a:t>
            </a:r>
            <a:r>
              <a:rPr lang="en-US" sz="1400"/>
              <a:t>may</a:t>
            </a:r>
            <a:r>
              <a:rPr lang="en-US" sz="1400" spc="-50"/>
              <a:t> </a:t>
            </a:r>
            <a:r>
              <a:rPr lang="en-US" sz="1400"/>
              <a:t>be</a:t>
            </a:r>
            <a:r>
              <a:rPr lang="en-US" sz="1400" spc="-60"/>
              <a:t> </a:t>
            </a:r>
            <a:r>
              <a:rPr lang="en-US" sz="1400"/>
              <a:t>perceived</a:t>
            </a:r>
            <a:r>
              <a:rPr lang="en-US" sz="1400" spc="-30"/>
              <a:t> </a:t>
            </a:r>
            <a:r>
              <a:rPr lang="en-US" sz="1400"/>
              <a:t>as</a:t>
            </a:r>
            <a:r>
              <a:rPr lang="en-US" sz="1400" spc="-70"/>
              <a:t> </a:t>
            </a:r>
            <a:r>
              <a:rPr lang="en-US" sz="1400"/>
              <a:t>offensive,</a:t>
            </a:r>
            <a:r>
              <a:rPr lang="en-US" sz="1400" spc="-10"/>
              <a:t> </a:t>
            </a:r>
            <a:r>
              <a:rPr lang="en-US" sz="1400"/>
              <a:t>sexist,</a:t>
            </a:r>
            <a:r>
              <a:rPr lang="en-US" sz="1400" spc="-50"/>
              <a:t> </a:t>
            </a:r>
            <a:r>
              <a:rPr lang="en-US" sz="1400"/>
              <a:t>distasteful</a:t>
            </a:r>
            <a:r>
              <a:rPr lang="en-US" sz="1400" spc="10"/>
              <a:t> </a:t>
            </a:r>
            <a:r>
              <a:rPr lang="en-US" sz="1400"/>
              <a:t>or</a:t>
            </a:r>
            <a:r>
              <a:rPr lang="en-US" sz="1400" spc="-75"/>
              <a:t> </a:t>
            </a:r>
            <a:r>
              <a:rPr lang="en-US" sz="1400"/>
              <a:t>gang</a:t>
            </a:r>
            <a:r>
              <a:rPr lang="en-US" sz="1400" spc="-45"/>
              <a:t> </a:t>
            </a:r>
            <a:r>
              <a:rPr lang="en-US" sz="1400" spc="-10"/>
              <a:t>related. </a:t>
            </a:r>
            <a:r>
              <a:rPr lang="en-US" sz="1400"/>
              <a:t>Must</a:t>
            </a:r>
            <a:r>
              <a:rPr lang="en-US" sz="1400" spc="-40"/>
              <a:t> </a:t>
            </a:r>
            <a:r>
              <a:rPr lang="en-US" sz="1400"/>
              <a:t>provide</a:t>
            </a:r>
            <a:r>
              <a:rPr lang="en-US" sz="1400" spc="20"/>
              <a:t> </a:t>
            </a:r>
            <a:r>
              <a:rPr lang="en-US" sz="1400"/>
              <a:t>photos</a:t>
            </a:r>
            <a:r>
              <a:rPr lang="en-US" sz="1400" spc="-50"/>
              <a:t> </a:t>
            </a:r>
            <a:r>
              <a:rPr lang="en-US" sz="1400"/>
              <a:t>of</a:t>
            </a:r>
            <a:r>
              <a:rPr lang="en-US" sz="1400" spc="-35"/>
              <a:t> </a:t>
            </a:r>
            <a:r>
              <a:rPr lang="en-US" sz="1400">
                <a:solidFill>
                  <a:srgbClr val="FF0000"/>
                </a:solidFill>
              </a:rPr>
              <a:t>“</a:t>
            </a:r>
            <a:r>
              <a:rPr lang="en-US" sz="14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ALL”</a:t>
            </a:r>
            <a:r>
              <a:rPr lang="en-US" sz="1400" spc="15">
                <a:solidFill>
                  <a:srgbClr val="FF0000"/>
                </a:solidFill>
              </a:rPr>
              <a:t> </a:t>
            </a:r>
            <a:r>
              <a:rPr lang="en-US" sz="1400"/>
              <a:t>tattoos,</a:t>
            </a:r>
            <a:r>
              <a:rPr lang="en-US" sz="1400" spc="-10"/>
              <a:t> </a:t>
            </a:r>
            <a:r>
              <a:rPr lang="en-US" sz="1400"/>
              <a:t>(except</a:t>
            </a:r>
            <a:r>
              <a:rPr lang="en-US" sz="1400" spc="-50"/>
              <a:t> </a:t>
            </a:r>
            <a:r>
              <a:rPr lang="en-US" sz="1400"/>
              <a:t>for</a:t>
            </a:r>
            <a:r>
              <a:rPr lang="en-US" sz="1400" spc="-60"/>
              <a:t> </a:t>
            </a:r>
            <a:r>
              <a:rPr lang="en-US" sz="1400"/>
              <a:t>those</a:t>
            </a:r>
            <a:r>
              <a:rPr lang="en-US" sz="1400" spc="-30"/>
              <a:t> </a:t>
            </a:r>
            <a:r>
              <a:rPr lang="en-US" sz="1400"/>
              <a:t>in</a:t>
            </a:r>
            <a:r>
              <a:rPr lang="en-US" sz="1400" spc="-35"/>
              <a:t> </a:t>
            </a:r>
            <a:r>
              <a:rPr lang="en-US" sz="1400"/>
              <a:t>the</a:t>
            </a:r>
            <a:r>
              <a:rPr lang="en-US" sz="1400" spc="-50"/>
              <a:t> </a:t>
            </a:r>
            <a:r>
              <a:rPr lang="en-US" sz="1400"/>
              <a:t>private </a:t>
            </a:r>
            <a:r>
              <a:rPr lang="en-US" sz="1400" spc="-10"/>
              <a:t>areas.</a:t>
            </a:r>
            <a:r>
              <a:rPr lang="en-US" sz="1400" spc="-75"/>
              <a:t> </a:t>
            </a:r>
            <a:r>
              <a:rPr lang="en-US" sz="1400" spc="-10"/>
              <a:t>These </a:t>
            </a:r>
            <a:r>
              <a:rPr lang="en-US" sz="1400"/>
              <a:t>you</a:t>
            </a:r>
            <a:r>
              <a:rPr lang="en-US" sz="1400" spc="-40"/>
              <a:t> </a:t>
            </a:r>
            <a:r>
              <a:rPr lang="en-US" sz="1400"/>
              <a:t>will</a:t>
            </a:r>
            <a:r>
              <a:rPr lang="en-US" sz="1400" spc="-50"/>
              <a:t> </a:t>
            </a:r>
            <a:r>
              <a:rPr lang="en-US" sz="1400" spc="-10"/>
              <a:t>provide</a:t>
            </a:r>
            <a:r>
              <a:rPr lang="en-US" sz="1400" spc="-40"/>
              <a:t> </a:t>
            </a:r>
            <a:r>
              <a:rPr lang="en-US" sz="1400"/>
              <a:t>a</a:t>
            </a:r>
            <a:r>
              <a:rPr lang="en-US" sz="1400" spc="-45"/>
              <a:t> </a:t>
            </a:r>
            <a:r>
              <a:rPr lang="en-US" sz="1400"/>
              <a:t>drawing</a:t>
            </a:r>
            <a:r>
              <a:rPr lang="en-US" sz="1400" spc="-40"/>
              <a:t> </a:t>
            </a:r>
            <a:r>
              <a:rPr lang="en-US" sz="1400"/>
              <a:t>in</a:t>
            </a:r>
            <a:r>
              <a:rPr lang="en-US" sz="1400" spc="-50"/>
              <a:t> </a:t>
            </a:r>
            <a:r>
              <a:rPr lang="en-US" sz="1400"/>
              <a:t>the</a:t>
            </a:r>
            <a:r>
              <a:rPr lang="en-US" sz="1400" spc="-45"/>
              <a:t> </a:t>
            </a:r>
            <a:r>
              <a:rPr lang="en-US" sz="1400"/>
              <a:t>same</a:t>
            </a:r>
            <a:r>
              <a:rPr lang="en-US" sz="1400" spc="-45"/>
              <a:t> </a:t>
            </a:r>
            <a:r>
              <a:rPr lang="en-US" sz="1400"/>
              <a:t>format).</a:t>
            </a:r>
            <a:r>
              <a:rPr lang="en-US" sz="1400" spc="-50"/>
              <a:t> </a:t>
            </a:r>
            <a:r>
              <a:rPr lang="en-US" sz="1400"/>
              <a:t>Meet</a:t>
            </a:r>
            <a:r>
              <a:rPr lang="en-US" sz="1400" spc="-90"/>
              <a:t> </a:t>
            </a:r>
            <a:r>
              <a:rPr lang="en-US" sz="1400"/>
              <a:t>AR</a:t>
            </a:r>
            <a:r>
              <a:rPr lang="en-US" sz="1400" spc="-40"/>
              <a:t> </a:t>
            </a:r>
            <a:r>
              <a:rPr lang="en-US" sz="1400" spc="-20"/>
              <a:t>670-</a:t>
            </a:r>
            <a:r>
              <a:rPr lang="en-US" sz="1400"/>
              <a:t>1</a:t>
            </a:r>
            <a:r>
              <a:rPr lang="en-US" sz="1400" spc="-60"/>
              <a:t> </a:t>
            </a:r>
            <a:r>
              <a:rPr lang="en-US" sz="1400" spc="-10"/>
              <a:t>dated</a:t>
            </a:r>
            <a:r>
              <a:rPr lang="en-US" sz="1400" spc="-65"/>
              <a:t> </a:t>
            </a:r>
            <a:r>
              <a:rPr lang="en-US" sz="1400"/>
              <a:t>(26</a:t>
            </a:r>
            <a:r>
              <a:rPr lang="en-US" sz="1400" spc="-50"/>
              <a:t> </a:t>
            </a:r>
            <a:r>
              <a:rPr lang="en-US" sz="1400"/>
              <a:t>Jan</a:t>
            </a:r>
            <a:r>
              <a:rPr lang="en-US" sz="1400" spc="-60"/>
              <a:t> </a:t>
            </a:r>
            <a:r>
              <a:rPr lang="en-US" sz="1400" spc="-20"/>
              <a:t>21), </a:t>
            </a:r>
            <a:r>
              <a:rPr lang="en-US" sz="1400" spc="-25">
                <a:solidFill>
                  <a:srgbClr val="FF0000"/>
                </a:solidFill>
              </a:rPr>
              <a:t>(Tattoos</a:t>
            </a:r>
            <a:r>
              <a:rPr lang="en-US" sz="1400" spc="-75">
                <a:solidFill>
                  <a:srgbClr val="FF0000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below</a:t>
            </a:r>
            <a:r>
              <a:rPr lang="en-US" sz="1400" spc="-85">
                <a:solidFill>
                  <a:srgbClr val="FF0000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the</a:t>
            </a:r>
            <a:r>
              <a:rPr lang="en-US" sz="1400" spc="-65">
                <a:solidFill>
                  <a:srgbClr val="FF0000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wrist</a:t>
            </a:r>
            <a:r>
              <a:rPr lang="en-US" sz="1400" spc="-65">
                <a:solidFill>
                  <a:srgbClr val="FF0000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bone</a:t>
            </a:r>
            <a:r>
              <a:rPr lang="en-US" sz="1400" spc="-65">
                <a:solidFill>
                  <a:srgbClr val="FF0000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and</a:t>
            </a:r>
            <a:r>
              <a:rPr lang="en-US" sz="1400" spc="-75">
                <a:solidFill>
                  <a:srgbClr val="FF0000"/>
                </a:solidFill>
              </a:rPr>
              <a:t> </a:t>
            </a:r>
            <a:r>
              <a:rPr lang="en-US" sz="1400" spc="-10">
                <a:solidFill>
                  <a:srgbClr val="FF0000"/>
                </a:solidFill>
              </a:rPr>
              <a:t>above</a:t>
            </a:r>
            <a:r>
              <a:rPr lang="en-US" sz="1400" spc="-75">
                <a:solidFill>
                  <a:srgbClr val="FF0000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the</a:t>
            </a:r>
            <a:r>
              <a:rPr lang="en-US" sz="1400" spc="-65">
                <a:solidFill>
                  <a:srgbClr val="FF0000"/>
                </a:solidFill>
              </a:rPr>
              <a:t> </a:t>
            </a:r>
            <a:r>
              <a:rPr lang="en-US" sz="1400" spc="-10">
                <a:solidFill>
                  <a:srgbClr val="FF0000"/>
                </a:solidFill>
              </a:rPr>
              <a:t>t-shirt</a:t>
            </a:r>
            <a:r>
              <a:rPr lang="en-US" sz="1400" spc="-75">
                <a:solidFill>
                  <a:srgbClr val="FF0000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line</a:t>
            </a:r>
            <a:r>
              <a:rPr lang="en-US" sz="1400" spc="-70">
                <a:solidFill>
                  <a:srgbClr val="FF0000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that</a:t>
            </a:r>
            <a:r>
              <a:rPr lang="en-US" sz="1400" spc="-65">
                <a:solidFill>
                  <a:srgbClr val="FF0000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do</a:t>
            </a:r>
            <a:r>
              <a:rPr lang="en-US" sz="1400" spc="-65">
                <a:solidFill>
                  <a:srgbClr val="FF0000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not</a:t>
            </a:r>
            <a:r>
              <a:rPr lang="en-US" sz="1400" spc="-65">
                <a:solidFill>
                  <a:srgbClr val="FF0000"/>
                </a:solidFill>
              </a:rPr>
              <a:t> </a:t>
            </a:r>
            <a:r>
              <a:rPr lang="en-US" sz="1400" spc="-10">
                <a:solidFill>
                  <a:srgbClr val="FF0000"/>
                </a:solidFill>
              </a:rPr>
              <a:t>violate</a:t>
            </a:r>
            <a:r>
              <a:rPr lang="en-US" sz="1400" spc="-75">
                <a:solidFill>
                  <a:srgbClr val="FF0000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any</a:t>
            </a:r>
            <a:r>
              <a:rPr lang="en-US" sz="1400" spc="-55">
                <a:solidFill>
                  <a:srgbClr val="FF0000"/>
                </a:solidFill>
              </a:rPr>
              <a:t> </a:t>
            </a:r>
            <a:r>
              <a:rPr lang="en-US" sz="1400" spc="-20">
                <a:solidFill>
                  <a:srgbClr val="FF0000"/>
                </a:solidFill>
              </a:rPr>
              <a:t>other sections</a:t>
            </a:r>
            <a:r>
              <a:rPr lang="en-US" sz="1400" spc="-65">
                <a:solidFill>
                  <a:srgbClr val="FF0000"/>
                </a:solidFill>
              </a:rPr>
              <a:t> </a:t>
            </a:r>
            <a:r>
              <a:rPr lang="en-US" sz="1400" spc="-10">
                <a:solidFill>
                  <a:srgbClr val="FF0000"/>
                </a:solidFill>
              </a:rPr>
              <a:t>of</a:t>
            </a:r>
            <a:r>
              <a:rPr lang="en-US" sz="1400" spc="-85">
                <a:solidFill>
                  <a:srgbClr val="FF0000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AR</a:t>
            </a:r>
            <a:r>
              <a:rPr lang="en-US" sz="1400" spc="-20">
                <a:solidFill>
                  <a:srgbClr val="FF0000"/>
                </a:solidFill>
              </a:rPr>
              <a:t> 670-</a:t>
            </a:r>
            <a:r>
              <a:rPr lang="en-US" sz="1400">
                <a:solidFill>
                  <a:srgbClr val="FF0000"/>
                </a:solidFill>
              </a:rPr>
              <a:t>1</a:t>
            </a:r>
            <a:r>
              <a:rPr lang="en-US" sz="1400" spc="-45">
                <a:solidFill>
                  <a:srgbClr val="FF0000"/>
                </a:solidFill>
              </a:rPr>
              <a:t> </a:t>
            </a:r>
            <a:r>
              <a:rPr lang="en-US" sz="1400" spc="-10">
                <a:solidFill>
                  <a:srgbClr val="FF0000"/>
                </a:solidFill>
              </a:rPr>
              <a:t>require</a:t>
            </a:r>
            <a:r>
              <a:rPr lang="en-US" sz="1400" spc="-40">
                <a:solidFill>
                  <a:srgbClr val="FF0000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an</a:t>
            </a:r>
            <a:r>
              <a:rPr lang="en-US" sz="1400" spc="-40">
                <a:solidFill>
                  <a:srgbClr val="FF0000"/>
                </a:solidFill>
              </a:rPr>
              <a:t> </a:t>
            </a:r>
            <a:r>
              <a:rPr lang="en-US" sz="1400" spc="-20">
                <a:solidFill>
                  <a:srgbClr val="FF0000"/>
                </a:solidFill>
              </a:rPr>
              <a:t>approved</a:t>
            </a:r>
            <a:r>
              <a:rPr lang="en-US" sz="1400" spc="-45">
                <a:solidFill>
                  <a:srgbClr val="FF0000"/>
                </a:solidFill>
              </a:rPr>
              <a:t> </a:t>
            </a:r>
            <a:r>
              <a:rPr lang="en-US" sz="1400">
                <a:solidFill>
                  <a:srgbClr val="FF0000"/>
                </a:solidFill>
              </a:rPr>
              <a:t>tattoo</a:t>
            </a:r>
            <a:r>
              <a:rPr lang="en-US" sz="1400" spc="-55">
                <a:solidFill>
                  <a:srgbClr val="FF0000"/>
                </a:solidFill>
              </a:rPr>
              <a:t> </a:t>
            </a:r>
            <a:r>
              <a:rPr lang="en-US" sz="1400" spc="-10">
                <a:solidFill>
                  <a:srgbClr val="FF0000"/>
                </a:solidFill>
              </a:rPr>
              <a:t>review)</a:t>
            </a:r>
            <a:endParaRPr lang="en-US" sz="1400"/>
          </a:p>
          <a:p>
            <a:pPr marL="319405" indent="-302895">
              <a:lnSpc>
                <a:spcPct val="100000"/>
              </a:lnSpc>
              <a:spcBef>
                <a:spcPts val="405"/>
              </a:spcBef>
              <a:buFont typeface="Wingdings"/>
              <a:buChar char=""/>
              <a:tabLst>
                <a:tab pos="320040" algn="l"/>
                <a:tab pos="320675" algn="l"/>
              </a:tabLst>
            </a:pPr>
            <a:r>
              <a:rPr lang="en-US" sz="1400"/>
              <a:t>Must</a:t>
            </a:r>
            <a:r>
              <a:rPr lang="en-US" sz="1400" spc="-60"/>
              <a:t> </a:t>
            </a:r>
            <a:r>
              <a:rPr lang="en-US" sz="1400"/>
              <a:t>have</a:t>
            </a:r>
            <a:r>
              <a:rPr lang="en-US" sz="1400" spc="-10"/>
              <a:t> </a:t>
            </a:r>
            <a:r>
              <a:rPr lang="en-US" sz="1400"/>
              <a:t>a</a:t>
            </a:r>
            <a:r>
              <a:rPr lang="en-US" sz="1400" spc="-75"/>
              <a:t> </a:t>
            </a:r>
            <a:r>
              <a:rPr lang="en-US" sz="1400"/>
              <a:t>favorable</a:t>
            </a:r>
            <a:r>
              <a:rPr lang="en-US" sz="1400" spc="-10"/>
              <a:t> NACLAC.</a:t>
            </a:r>
            <a:endParaRPr lang="en-US" sz="1400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D188A27E-A1AB-AC33-5A91-248A3B9E7761}"/>
              </a:ext>
            </a:extLst>
          </p:cNvPr>
          <p:cNvSpPr txBox="1"/>
          <p:nvPr/>
        </p:nvSpPr>
        <p:spPr>
          <a:xfrm>
            <a:off x="1640621" y="5725785"/>
            <a:ext cx="60680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“all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waivers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reviewed…if in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doubt, submit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packet.”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854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DBA3D643-B1CB-982C-A9A1-2948C5212003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196860E5-DB88-415E-9AFF-7BE627767355}"/>
              </a:ext>
            </a:extLst>
          </p:cNvPr>
          <p:cNvSpPr txBox="1">
            <a:spLocks/>
          </p:cNvSpPr>
          <p:nvPr/>
        </p:nvSpPr>
        <p:spPr>
          <a:xfrm>
            <a:off x="1927121" y="978833"/>
            <a:ext cx="54305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57960" algn="l"/>
              </a:tabLst>
            </a:pPr>
            <a:r>
              <a:rPr lang="en-US" sz="2000" b="1" u="sng" spc="-2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WAIVERS</a:t>
            </a:r>
            <a:r>
              <a:rPr lang="en-US" sz="2000" b="1" u="sng" spc="-8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sng" spc="-5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/</a:t>
            </a:r>
            <a:r>
              <a:rPr lang="en-US" sz="2000"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lang="en-US" sz="2000" b="1" u="sng" spc="-1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SUPPORTING</a:t>
            </a:r>
            <a:r>
              <a:rPr lang="en-US" sz="2000" b="1" u="sng" spc="-13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sng" spc="-1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DOCUMENTATION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D724DF29-1486-7BE4-A276-9D4584DAD99A}"/>
              </a:ext>
            </a:extLst>
          </p:cNvPr>
          <p:cNvSpPr txBox="1"/>
          <p:nvPr/>
        </p:nvSpPr>
        <p:spPr>
          <a:xfrm>
            <a:off x="996464" y="1534789"/>
            <a:ext cx="7176770" cy="334327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54940" indent="-142875">
              <a:lnSpc>
                <a:spcPct val="100000"/>
              </a:lnSpc>
              <a:spcBef>
                <a:spcPts val="595"/>
              </a:spcBef>
              <a:buSzPct val="85714"/>
              <a:buFont typeface="Wingdings"/>
              <a:buChar char=""/>
              <a:tabLst>
                <a:tab pos="155575" algn="l"/>
              </a:tabLst>
            </a:pPr>
            <a:r>
              <a:rPr sz="1400" b="1" dirty="0">
                <a:solidFill>
                  <a:srgbClr val="00AE50"/>
                </a:solidFill>
                <a:latin typeface="Arial"/>
                <a:cs typeface="Arial"/>
              </a:rPr>
              <a:t>GT</a:t>
            </a:r>
            <a:r>
              <a:rPr sz="1400" b="1" spc="-9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50"/>
                </a:solidFill>
                <a:latin typeface="Arial"/>
                <a:cs typeface="Arial"/>
              </a:rPr>
              <a:t>Score</a:t>
            </a:r>
            <a:r>
              <a:rPr sz="1400" b="1" spc="-6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E50"/>
                </a:solidFill>
                <a:latin typeface="Arial"/>
                <a:cs typeface="Arial"/>
              </a:rPr>
              <a:t>Waivers:</a:t>
            </a:r>
            <a:r>
              <a:rPr sz="1400" b="1" spc="-10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SRB/STP</a:t>
            </a:r>
            <a:endParaRPr sz="1400">
              <a:latin typeface="Arial"/>
              <a:cs typeface="Arial"/>
            </a:endParaRPr>
          </a:p>
          <a:p>
            <a:pPr marL="154940" indent="-142875">
              <a:lnSpc>
                <a:spcPct val="100000"/>
              </a:lnSpc>
              <a:spcBef>
                <a:spcPts val="500"/>
              </a:spcBef>
              <a:buSzPct val="85714"/>
              <a:buFont typeface="Wingdings"/>
              <a:buChar char=""/>
              <a:tabLst>
                <a:tab pos="155575" algn="l"/>
              </a:tabLst>
            </a:pPr>
            <a:r>
              <a:rPr sz="1400" b="1" dirty="0">
                <a:solidFill>
                  <a:srgbClr val="00AE50"/>
                </a:solidFill>
                <a:latin typeface="Arial"/>
                <a:cs typeface="Arial"/>
              </a:rPr>
              <a:t>Age</a:t>
            </a:r>
            <a:r>
              <a:rPr sz="1400" b="1" spc="-10" dirty="0">
                <a:solidFill>
                  <a:srgbClr val="00AE50"/>
                </a:solidFill>
                <a:latin typeface="Arial"/>
                <a:cs typeface="Arial"/>
              </a:rPr>
              <a:t> Waivers:</a:t>
            </a:r>
            <a:r>
              <a:rPr sz="1400" b="1" spc="-9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SRB/STP</a:t>
            </a:r>
            <a:r>
              <a:rPr sz="14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1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00FF"/>
                </a:solidFill>
                <a:latin typeface="Arial"/>
                <a:cs typeface="Arial"/>
              </a:rPr>
              <a:t>DA</a:t>
            </a:r>
            <a:r>
              <a:rPr sz="1400" b="1" spc="-2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705</a:t>
            </a:r>
            <a:r>
              <a:rPr sz="14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(profile,</a:t>
            </a:r>
            <a:r>
              <a:rPr sz="14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DA</a:t>
            </a:r>
            <a:r>
              <a:rPr sz="14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Form</a:t>
            </a:r>
            <a:r>
              <a:rPr sz="14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5500/5501</a:t>
            </a:r>
            <a:r>
              <a:rPr sz="14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if</a:t>
            </a:r>
            <a:r>
              <a:rPr sz="14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applicable)</a:t>
            </a:r>
            <a:endParaRPr sz="1400">
              <a:latin typeface="Arial"/>
              <a:cs typeface="Arial"/>
            </a:endParaRPr>
          </a:p>
          <a:p>
            <a:pPr marL="154940" indent="-142875">
              <a:lnSpc>
                <a:spcPct val="100000"/>
              </a:lnSpc>
              <a:spcBef>
                <a:spcPts val="300"/>
              </a:spcBef>
              <a:buSzPct val="85714"/>
              <a:buFont typeface="Wingdings"/>
              <a:buChar char=""/>
              <a:tabLst>
                <a:tab pos="155575" algn="l"/>
              </a:tabLst>
            </a:pPr>
            <a:r>
              <a:rPr sz="1400" b="1" dirty="0">
                <a:solidFill>
                  <a:srgbClr val="00AE50"/>
                </a:solidFill>
                <a:latin typeface="Arial"/>
                <a:cs typeface="Arial"/>
              </a:rPr>
              <a:t>Time</a:t>
            </a:r>
            <a:r>
              <a:rPr sz="1400" b="1" spc="-7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50"/>
                </a:solidFill>
                <a:latin typeface="Arial"/>
                <a:cs typeface="Arial"/>
              </a:rPr>
              <a:t>In</a:t>
            </a:r>
            <a:r>
              <a:rPr sz="1400" b="1" spc="-7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50"/>
                </a:solidFill>
                <a:latin typeface="Arial"/>
                <a:cs typeface="Arial"/>
              </a:rPr>
              <a:t>Service</a:t>
            </a:r>
            <a:r>
              <a:rPr sz="1400" b="1" spc="-6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E50"/>
                </a:solidFill>
                <a:latin typeface="Arial"/>
                <a:cs typeface="Arial"/>
              </a:rPr>
              <a:t>(TIS):</a:t>
            </a:r>
            <a:r>
              <a:rPr sz="1400" b="1" spc="-8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SRB/STP</a:t>
            </a:r>
            <a:r>
              <a:rPr sz="1400" b="1" spc="-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54940" indent="-142875">
              <a:lnSpc>
                <a:spcPct val="100000"/>
              </a:lnSpc>
              <a:spcBef>
                <a:spcPts val="300"/>
              </a:spcBef>
              <a:buSzPct val="85714"/>
              <a:buFont typeface="Wingdings"/>
              <a:buChar char=""/>
              <a:tabLst>
                <a:tab pos="155575" algn="l"/>
              </a:tabLst>
            </a:pPr>
            <a:r>
              <a:rPr sz="1400" b="1" spc="-10" dirty="0">
                <a:solidFill>
                  <a:srgbClr val="00AE50"/>
                </a:solidFill>
                <a:latin typeface="Arial"/>
                <a:cs typeface="Arial"/>
              </a:rPr>
              <a:t>Profile:</a:t>
            </a:r>
            <a:r>
              <a:rPr sz="1400" b="1" spc="-10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SRB/STP</a:t>
            </a:r>
            <a:r>
              <a:rPr sz="1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1400" b="1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Profile</a:t>
            </a:r>
            <a:r>
              <a:rPr sz="140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(MMRB/MAR2</a:t>
            </a:r>
            <a:r>
              <a:rPr sz="1400" b="1" spc="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if</a:t>
            </a:r>
            <a:r>
              <a:rPr sz="14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applicable)</a:t>
            </a:r>
            <a:endParaRPr sz="1400">
              <a:latin typeface="Arial"/>
              <a:cs typeface="Arial"/>
            </a:endParaRPr>
          </a:p>
          <a:p>
            <a:pPr marL="13335" marR="135255" indent="-1270">
              <a:lnSpc>
                <a:spcPct val="100000"/>
              </a:lnSpc>
              <a:spcBef>
                <a:spcPts val="300"/>
              </a:spcBef>
              <a:buSzPct val="85714"/>
              <a:buFont typeface="Wingdings"/>
              <a:buChar char=""/>
              <a:tabLst>
                <a:tab pos="155575" algn="l"/>
              </a:tabLst>
            </a:pPr>
            <a:r>
              <a:rPr sz="1400" b="1" dirty="0">
                <a:solidFill>
                  <a:srgbClr val="00AE50"/>
                </a:solidFill>
                <a:latin typeface="Arial"/>
                <a:cs typeface="Arial"/>
              </a:rPr>
              <a:t>Financial</a:t>
            </a:r>
            <a:r>
              <a:rPr sz="1400" b="1" spc="-3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(this</a:t>
            </a:r>
            <a:r>
              <a:rPr sz="1400" b="1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is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00FF"/>
                </a:solidFill>
                <a:latin typeface="Arial"/>
                <a:cs typeface="Arial"/>
              </a:rPr>
              <a:t>verification,</a:t>
            </a:r>
            <a:r>
              <a:rPr sz="1400" b="1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not</a:t>
            </a:r>
            <a:r>
              <a:rPr sz="14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4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waiver):</a:t>
            </a:r>
            <a:r>
              <a:rPr sz="1400" b="1" spc="-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00FF"/>
                </a:solidFill>
                <a:latin typeface="Arial"/>
                <a:cs typeface="Arial"/>
              </a:rPr>
              <a:t>DA</a:t>
            </a:r>
            <a:r>
              <a:rPr sz="1400" b="1" spc="-2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5425</a:t>
            </a:r>
            <a:r>
              <a:rPr sz="14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(must</a:t>
            </a:r>
            <a:r>
              <a:rPr sz="1400" b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have</a:t>
            </a:r>
            <a:r>
              <a:rPr sz="14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$1000.00</a:t>
            </a:r>
            <a:r>
              <a:rPr sz="1400" b="1" spc="-1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left</a:t>
            </a:r>
            <a:r>
              <a:rPr sz="14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00FF"/>
                </a:solidFill>
                <a:latin typeface="Arial"/>
                <a:cs typeface="Arial"/>
              </a:rPr>
              <a:t>each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month</a:t>
            </a:r>
            <a:r>
              <a:rPr sz="1400" b="1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after</a:t>
            </a:r>
            <a:r>
              <a:rPr sz="14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all</a:t>
            </a:r>
            <a:r>
              <a:rPr sz="1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liabilities</a:t>
            </a:r>
            <a:r>
              <a:rPr sz="1400" b="1" spc="-1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are</a:t>
            </a:r>
            <a:r>
              <a:rPr sz="140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paid</a:t>
            </a:r>
            <a:r>
              <a:rPr sz="14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1400" b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2-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4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months</a:t>
            </a:r>
            <a:r>
              <a:rPr sz="14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worth</a:t>
            </a:r>
            <a:r>
              <a:rPr sz="1400" b="1" spc="-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14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BAH</a:t>
            </a:r>
            <a:r>
              <a:rPr sz="1400" b="1" spc="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1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00FF"/>
                </a:solidFill>
                <a:latin typeface="Arial"/>
                <a:cs typeface="Arial"/>
              </a:rPr>
              <a:t>savings</a:t>
            </a:r>
            <a:r>
              <a:rPr sz="1400" b="1" spc="-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preferred)</a:t>
            </a:r>
            <a:endParaRPr sz="1400">
              <a:latin typeface="Arial"/>
              <a:cs typeface="Arial"/>
            </a:endParaRPr>
          </a:p>
          <a:p>
            <a:pPr marL="154940" indent="-142875">
              <a:lnSpc>
                <a:spcPct val="100000"/>
              </a:lnSpc>
              <a:spcBef>
                <a:spcPts val="300"/>
              </a:spcBef>
              <a:buSzPct val="85714"/>
              <a:buFont typeface="Wingdings"/>
              <a:buChar char=""/>
              <a:tabLst>
                <a:tab pos="155575" algn="l"/>
              </a:tabLst>
            </a:pPr>
            <a:r>
              <a:rPr sz="1400" b="1" dirty="0">
                <a:solidFill>
                  <a:srgbClr val="00AE50"/>
                </a:solidFill>
                <a:latin typeface="Arial"/>
                <a:cs typeface="Arial"/>
              </a:rPr>
              <a:t>Sole</a:t>
            </a:r>
            <a:r>
              <a:rPr sz="1400" b="1" spc="-7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E50"/>
                </a:solidFill>
                <a:latin typeface="Arial"/>
                <a:cs typeface="Arial"/>
              </a:rPr>
              <a:t>Parent:</a:t>
            </a:r>
            <a:r>
              <a:rPr sz="1400" b="1" spc="-9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SRB/STP</a:t>
            </a:r>
            <a:r>
              <a:rPr sz="14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1400" b="1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Family</a:t>
            </a:r>
            <a:r>
              <a:rPr sz="14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Care</a:t>
            </a:r>
            <a:r>
              <a:rPr sz="1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Plan</a:t>
            </a:r>
            <a:r>
              <a:rPr sz="1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Statements</a:t>
            </a:r>
            <a:endParaRPr sz="1400">
              <a:latin typeface="Arial"/>
              <a:cs typeface="Arial"/>
            </a:endParaRPr>
          </a:p>
          <a:p>
            <a:pPr marL="13335" marR="5080" indent="-1270">
              <a:lnSpc>
                <a:spcPct val="100000"/>
              </a:lnSpc>
              <a:spcBef>
                <a:spcPts val="305"/>
              </a:spcBef>
              <a:buClr>
                <a:srgbClr val="00AE50"/>
              </a:buClr>
              <a:buSzPct val="85714"/>
              <a:buFont typeface="Wingdings"/>
              <a:buChar char=""/>
              <a:tabLst>
                <a:tab pos="155575" algn="l"/>
              </a:tabLst>
            </a:pPr>
            <a:r>
              <a:rPr sz="1400" b="1" spc="-35" dirty="0">
                <a:solidFill>
                  <a:srgbClr val="3EAA53"/>
                </a:solidFill>
                <a:latin typeface="Arial"/>
                <a:cs typeface="Arial"/>
              </a:rPr>
              <a:t>Tattoos:</a:t>
            </a:r>
            <a:r>
              <a:rPr sz="1400" b="1" spc="-150" dirty="0">
                <a:solidFill>
                  <a:srgbClr val="3EAA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All</a:t>
            </a:r>
            <a:r>
              <a:rPr sz="1400" b="1" spc="1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tattoos</a:t>
            </a:r>
            <a:r>
              <a:rPr sz="1400" b="1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will</a:t>
            </a:r>
            <a:r>
              <a:rPr sz="1400" b="1" spc="-1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be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00FF"/>
                </a:solidFill>
                <a:latin typeface="Arial"/>
                <a:cs typeface="Arial"/>
              </a:rPr>
              <a:t>reviewed.</a:t>
            </a:r>
            <a:r>
              <a:rPr sz="1400" b="1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Regardless</a:t>
            </a:r>
            <a:r>
              <a:rPr sz="1400" b="1" spc="-1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if</a:t>
            </a:r>
            <a:r>
              <a:rPr sz="14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you</a:t>
            </a:r>
            <a:r>
              <a:rPr sz="1400" b="1" spc="1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are</a:t>
            </a:r>
            <a:r>
              <a:rPr sz="1400" b="1" spc="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“Grandfathered”</a:t>
            </a:r>
            <a:r>
              <a:rPr sz="1400" b="1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40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00FF"/>
                </a:solidFill>
                <a:latin typeface="Arial"/>
                <a:cs typeface="Arial"/>
              </a:rPr>
              <a:t>come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14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or</a:t>
            </a:r>
            <a:r>
              <a:rPr sz="14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stay</a:t>
            </a:r>
            <a:r>
              <a:rPr sz="14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14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1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0000FF"/>
                </a:solidFill>
                <a:latin typeface="Arial"/>
                <a:cs typeface="Arial"/>
              </a:rPr>
              <a:t>army.</a:t>
            </a:r>
            <a:r>
              <a:rPr sz="14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Clear</a:t>
            </a:r>
            <a:r>
              <a:rPr sz="14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color</a:t>
            </a:r>
            <a:r>
              <a:rPr sz="14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photos</a:t>
            </a:r>
            <a:r>
              <a:rPr sz="14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1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all</a:t>
            </a:r>
            <a:r>
              <a:rPr sz="14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tattoos</a:t>
            </a:r>
            <a:r>
              <a:rPr sz="14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except</a:t>
            </a:r>
            <a:r>
              <a:rPr sz="14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sz="14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frontal</a:t>
            </a:r>
            <a:r>
              <a:rPr sz="14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bra</a:t>
            </a:r>
            <a:r>
              <a:rPr sz="1400" b="1" spc="-25" dirty="0">
                <a:solidFill>
                  <a:srgbClr val="0000FF"/>
                </a:solidFill>
                <a:latin typeface="Arial"/>
                <a:cs typeface="Arial"/>
              </a:rPr>
              <a:t> and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brief</a:t>
            </a:r>
            <a:r>
              <a:rPr sz="14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area</a:t>
            </a:r>
            <a:r>
              <a:rPr sz="1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sz="1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females</a:t>
            </a:r>
            <a:r>
              <a:rPr sz="1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1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brief</a:t>
            </a:r>
            <a:r>
              <a:rPr sz="14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area</a:t>
            </a:r>
            <a:r>
              <a:rPr sz="1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sz="1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males.</a:t>
            </a:r>
            <a:endParaRPr sz="1400">
              <a:latin typeface="Arial"/>
              <a:cs typeface="Arial"/>
            </a:endParaRPr>
          </a:p>
          <a:p>
            <a:pPr marL="13335" marR="78105" indent="-1270">
              <a:lnSpc>
                <a:spcPct val="100000"/>
              </a:lnSpc>
              <a:spcBef>
                <a:spcPts val="100"/>
              </a:spcBef>
              <a:buSzPct val="85714"/>
              <a:buFont typeface="Wingdings"/>
              <a:buChar char=""/>
              <a:tabLst>
                <a:tab pos="155575" algn="l"/>
              </a:tabLst>
            </a:pPr>
            <a:r>
              <a:rPr sz="1400" b="1" dirty="0">
                <a:solidFill>
                  <a:srgbClr val="00AE50"/>
                </a:solidFill>
                <a:latin typeface="Arial"/>
                <a:cs typeface="Arial"/>
              </a:rPr>
              <a:t>Law</a:t>
            </a:r>
            <a:r>
              <a:rPr sz="1400" b="1" spc="-4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E50"/>
                </a:solidFill>
                <a:latin typeface="Arial"/>
                <a:cs typeface="Arial"/>
              </a:rPr>
              <a:t>violations</a:t>
            </a:r>
            <a:r>
              <a:rPr sz="1400" b="1" spc="-5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50"/>
                </a:solidFill>
                <a:latin typeface="Arial"/>
                <a:cs typeface="Arial"/>
              </a:rPr>
              <a:t>(all</a:t>
            </a:r>
            <a:r>
              <a:rPr sz="1400" b="1" spc="-4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50"/>
                </a:solidFill>
                <a:latin typeface="Arial"/>
                <a:cs typeface="Arial"/>
              </a:rPr>
              <a:t>article</a:t>
            </a:r>
            <a:r>
              <a:rPr sz="1400" b="1" spc="-5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50"/>
                </a:solidFill>
                <a:latin typeface="Arial"/>
                <a:cs typeface="Arial"/>
              </a:rPr>
              <a:t>15s</a:t>
            </a:r>
            <a:r>
              <a:rPr sz="1400" b="1" spc="-4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50"/>
                </a:solidFill>
                <a:latin typeface="Arial"/>
                <a:cs typeface="Arial"/>
              </a:rPr>
              <a:t>and</a:t>
            </a:r>
            <a:r>
              <a:rPr sz="1400" b="1" spc="-4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50"/>
                </a:solidFill>
                <a:latin typeface="Arial"/>
                <a:cs typeface="Arial"/>
              </a:rPr>
              <a:t>any</a:t>
            </a:r>
            <a:r>
              <a:rPr sz="1400" b="1" spc="-4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50"/>
                </a:solidFill>
                <a:latin typeface="Arial"/>
                <a:cs typeface="Arial"/>
              </a:rPr>
              <a:t>law</a:t>
            </a:r>
            <a:r>
              <a:rPr sz="1400" b="1" spc="-3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E50"/>
                </a:solidFill>
                <a:latin typeface="Arial"/>
                <a:cs typeface="Arial"/>
              </a:rPr>
              <a:t>violations</a:t>
            </a:r>
            <a:r>
              <a:rPr sz="1400" b="1" spc="-5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50"/>
                </a:solidFill>
                <a:latin typeface="Arial"/>
                <a:cs typeface="Arial"/>
              </a:rPr>
              <a:t>ie.</a:t>
            </a:r>
            <a:r>
              <a:rPr sz="1400" b="1" spc="-3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E50"/>
                </a:solidFill>
                <a:latin typeface="Arial"/>
                <a:cs typeface="Arial"/>
              </a:rPr>
              <a:t>reckless</a:t>
            </a:r>
            <a:r>
              <a:rPr sz="1400" b="1" spc="-5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E50"/>
                </a:solidFill>
                <a:latin typeface="Arial"/>
                <a:cs typeface="Arial"/>
              </a:rPr>
              <a:t>driving</a:t>
            </a:r>
            <a:r>
              <a:rPr sz="1400" b="1" spc="-45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AE50"/>
                </a:solidFill>
                <a:latin typeface="Arial"/>
                <a:cs typeface="Arial"/>
              </a:rPr>
              <a:t>and </a:t>
            </a:r>
            <a:r>
              <a:rPr sz="1400" b="1" spc="-10" dirty="0">
                <a:solidFill>
                  <a:srgbClr val="00AE50"/>
                </a:solidFill>
                <a:latin typeface="Arial"/>
                <a:cs typeface="Arial"/>
              </a:rPr>
              <a:t>speeding):</a:t>
            </a:r>
            <a:r>
              <a:rPr sz="1400" b="1" spc="-4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Documentation</a:t>
            </a:r>
            <a:r>
              <a:rPr sz="14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stating</a:t>
            </a:r>
            <a:r>
              <a:rPr sz="1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charges</a:t>
            </a:r>
            <a:r>
              <a:rPr sz="14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14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all</a:t>
            </a:r>
            <a:r>
              <a:rPr sz="14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dispositions.</a:t>
            </a:r>
            <a:r>
              <a:rPr sz="14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If</a:t>
            </a:r>
            <a:r>
              <a:rPr sz="14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you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cannot</a:t>
            </a:r>
            <a:r>
              <a:rPr sz="14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obtain documentation</a:t>
            </a:r>
            <a:r>
              <a:rPr sz="14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then</a:t>
            </a:r>
            <a:r>
              <a:rPr sz="14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provide</a:t>
            </a:r>
            <a:r>
              <a:rPr sz="1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4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letter</a:t>
            </a:r>
            <a:r>
              <a:rPr sz="14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for</a:t>
            </a:r>
            <a:r>
              <a:rPr sz="14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your</a:t>
            </a:r>
            <a:r>
              <a:rPr sz="14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commander</a:t>
            </a:r>
            <a:r>
              <a:rPr sz="14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detailing</a:t>
            </a:r>
            <a:r>
              <a:rPr sz="14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1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charge(s),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date(s),</a:t>
            </a:r>
            <a:r>
              <a:rPr sz="1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14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all</a:t>
            </a:r>
            <a:r>
              <a:rPr sz="14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final</a:t>
            </a:r>
            <a:r>
              <a:rPr sz="14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dispositions.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D11224F6-58C2-7EF8-6435-DAF40C2F1CAA}"/>
              </a:ext>
            </a:extLst>
          </p:cNvPr>
          <p:cNvSpPr txBox="1"/>
          <p:nvPr/>
        </p:nvSpPr>
        <p:spPr>
          <a:xfrm>
            <a:off x="1031975" y="5640407"/>
            <a:ext cx="20434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sng" dirty="0">
                <a:solidFill>
                  <a:srgbClr val="00AE50"/>
                </a:solidFill>
                <a:uFill>
                  <a:solidFill>
                    <a:srgbClr val="00AE50"/>
                  </a:solidFill>
                </a:uFill>
                <a:latin typeface="Arial"/>
                <a:cs typeface="Arial"/>
              </a:rPr>
              <a:t>GREEN</a:t>
            </a:r>
            <a:r>
              <a:rPr sz="1400" b="1" spc="-4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=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can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waived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9E3A027D-20EF-AF2D-75B2-10F858BAE881}"/>
              </a:ext>
            </a:extLst>
          </p:cNvPr>
          <p:cNvSpPr txBox="1"/>
          <p:nvPr/>
        </p:nvSpPr>
        <p:spPr>
          <a:xfrm>
            <a:off x="3772380" y="5640407"/>
            <a:ext cx="18827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RED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=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disqualification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881C298A-D634-1828-49A9-EB6301EDF619}"/>
              </a:ext>
            </a:extLst>
          </p:cNvPr>
          <p:cNvSpPr txBox="1"/>
          <p:nvPr/>
        </p:nvSpPr>
        <p:spPr>
          <a:xfrm>
            <a:off x="6512787" y="5640407"/>
            <a:ext cx="164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BLUE</a:t>
            </a:r>
            <a:r>
              <a:rPr sz="14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=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documents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88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2DA8A3D8-8944-1F0F-D390-FFB5502F24BB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786B1190-DC71-0B34-5C4B-2B9DF175B68A}"/>
              </a:ext>
            </a:extLst>
          </p:cNvPr>
          <p:cNvSpPr txBox="1"/>
          <p:nvPr/>
        </p:nvSpPr>
        <p:spPr>
          <a:xfrm>
            <a:off x="2368942" y="828204"/>
            <a:ext cx="440611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03835">
              <a:lnSpc>
                <a:spcPct val="100000"/>
              </a:lnSpc>
              <a:spcBef>
                <a:spcPts val="100"/>
              </a:spcBef>
            </a:pPr>
            <a:r>
              <a:rPr sz="1600" b="1" u="sng" spc="-10" dirty="0">
                <a:solidFill>
                  <a:srgbClr val="0561C1"/>
                </a:solidFill>
                <a:uFill>
                  <a:solidFill>
                    <a:srgbClr val="0561C1"/>
                  </a:solidFill>
                </a:uFill>
                <a:latin typeface="Arial"/>
                <a:cs typeface="Arial"/>
              </a:rPr>
              <a:t>https://usarec.army.afpims.mil/hq/recruiter/</a:t>
            </a:r>
            <a:r>
              <a:rPr sz="1600" b="1" spc="-10" dirty="0">
                <a:solidFill>
                  <a:srgbClr val="0561C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Official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site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packets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information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" name="object 14">
            <a:extLst>
              <a:ext uri="{FF2B5EF4-FFF2-40B4-BE49-F238E27FC236}">
                <a16:creationId xmlns:a16="http://schemas.microsoft.com/office/drawing/2014/main" id="{5F475180-EACD-D2EA-918B-E12F2D123F0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4795" y="1431358"/>
            <a:ext cx="6924805" cy="459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9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F037D289-2527-CD5D-FA56-EA6DE78A52CD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A853C1FE-E8D7-C7D5-4683-97C1E2F14F3E}"/>
              </a:ext>
            </a:extLst>
          </p:cNvPr>
          <p:cNvSpPr txBox="1"/>
          <p:nvPr/>
        </p:nvSpPr>
        <p:spPr>
          <a:xfrm>
            <a:off x="1395631" y="835595"/>
            <a:ext cx="6750050" cy="547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4025" algn="ctr">
              <a:lnSpc>
                <a:spcPct val="100000"/>
              </a:lnSpc>
              <a:spcBef>
                <a:spcPts val="100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RECRUITER SELECTION</a:t>
            </a:r>
            <a:r>
              <a:rPr sz="2000" b="1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PROCESS</a:t>
            </a:r>
            <a:endParaRPr sz="2000" dirty="0">
              <a:latin typeface="Arial"/>
              <a:cs typeface="Arial"/>
            </a:endParaRPr>
          </a:p>
          <a:p>
            <a:pPr marL="207645" marR="476250" indent="-195580">
              <a:lnSpc>
                <a:spcPts val="1400"/>
              </a:lnSpc>
              <a:spcBef>
                <a:spcPts val="1515"/>
              </a:spcBef>
              <a:buAutoNum type="arabicPeriod"/>
              <a:tabLst>
                <a:tab pos="208279" algn="l"/>
              </a:tabLst>
            </a:pPr>
            <a:r>
              <a:rPr sz="1400" b="1" dirty="0">
                <a:latin typeface="Arial"/>
                <a:cs typeface="Arial"/>
              </a:rPr>
              <a:t>Complete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submit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your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volunteer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recruiter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packet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RTR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team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at </a:t>
            </a:r>
            <a:r>
              <a:rPr sz="1400" b="1" spc="-10" dirty="0">
                <a:latin typeface="Arial"/>
                <a:cs typeface="Arial"/>
              </a:rPr>
              <a:t>USAREC.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rabicPeriod"/>
            </a:pPr>
            <a:endParaRPr sz="1750" dirty="0">
              <a:latin typeface="Arial"/>
              <a:cs typeface="Arial"/>
            </a:endParaRPr>
          </a:p>
          <a:p>
            <a:pPr marL="207645" indent="-19558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08279" algn="l"/>
              </a:tabLst>
            </a:pPr>
            <a:r>
              <a:rPr sz="1400" b="1" dirty="0">
                <a:latin typeface="Arial"/>
                <a:cs typeface="Arial"/>
              </a:rPr>
              <a:t>Packet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Received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processed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by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USAREC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RTR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team.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2000" dirty="0">
              <a:latin typeface="Arial"/>
              <a:cs typeface="Arial"/>
            </a:endParaRPr>
          </a:p>
          <a:p>
            <a:pPr marL="207645" marR="657225" indent="-195580">
              <a:lnSpc>
                <a:spcPts val="1400"/>
              </a:lnSpc>
              <a:buAutoNum type="arabicPeriod"/>
              <a:tabLst>
                <a:tab pos="208279" algn="l"/>
              </a:tabLst>
            </a:pPr>
            <a:r>
              <a:rPr sz="1400" b="1" dirty="0">
                <a:latin typeface="Arial"/>
                <a:cs typeface="Arial"/>
              </a:rPr>
              <a:t>Name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submitted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Branch/Branch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Manager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for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recruiting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assignment release.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Time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determined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by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Branch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allocations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for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Special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Duty </a:t>
            </a:r>
            <a:r>
              <a:rPr sz="1400" b="1" dirty="0">
                <a:latin typeface="Arial"/>
                <a:cs typeface="Arial"/>
              </a:rPr>
              <a:t>Assignment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release.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AutoNum type="arabicPeriod"/>
            </a:pPr>
            <a:endParaRPr sz="1750" dirty="0">
              <a:latin typeface="Arial"/>
              <a:cs typeface="Arial"/>
            </a:endParaRPr>
          </a:p>
          <a:p>
            <a:pPr marL="207645" indent="-195580">
              <a:lnSpc>
                <a:spcPts val="1540"/>
              </a:lnSpc>
              <a:buAutoNum type="arabicPeriod"/>
              <a:tabLst>
                <a:tab pos="208279" algn="l"/>
              </a:tabLst>
            </a:pPr>
            <a:r>
              <a:rPr sz="1400" b="1" dirty="0">
                <a:latin typeface="Arial"/>
                <a:cs typeface="Arial"/>
              </a:rPr>
              <a:t>Once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released,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HRC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schedules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tentative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ARC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report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date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initiates</a:t>
            </a:r>
            <a:endParaRPr sz="1400" dirty="0">
              <a:latin typeface="Arial"/>
              <a:cs typeface="Arial"/>
            </a:endParaRPr>
          </a:p>
          <a:p>
            <a:pPr marL="207645">
              <a:lnSpc>
                <a:spcPts val="1540"/>
              </a:lnSpc>
            </a:pPr>
            <a:r>
              <a:rPr sz="1400" b="1" dirty="0">
                <a:latin typeface="Arial"/>
                <a:cs typeface="Arial"/>
              </a:rPr>
              <a:t>Recruiter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Background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Investigation.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Arial"/>
              <a:cs typeface="Arial"/>
            </a:endParaRPr>
          </a:p>
          <a:p>
            <a:pPr marL="207645" indent="-195580">
              <a:lnSpc>
                <a:spcPct val="100000"/>
              </a:lnSpc>
              <a:buAutoNum type="arabicPeriod" startAt="5"/>
              <a:tabLst>
                <a:tab pos="208279" algn="l"/>
              </a:tabLst>
            </a:pPr>
            <a:r>
              <a:rPr sz="1400" b="1" dirty="0">
                <a:latin typeface="Arial"/>
                <a:cs typeface="Arial"/>
              </a:rPr>
              <a:t>HRC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notifies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Soldier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school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date.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AutoNum type="arabicPeriod" startAt="5"/>
            </a:pPr>
            <a:endParaRPr sz="1750" dirty="0">
              <a:latin typeface="Arial"/>
              <a:cs typeface="Arial"/>
            </a:endParaRPr>
          </a:p>
          <a:p>
            <a:pPr marL="207645" indent="-195580">
              <a:lnSpc>
                <a:spcPts val="1540"/>
              </a:lnSpc>
              <a:buAutoNum type="arabicPeriod" startAt="5"/>
              <a:tabLst>
                <a:tab pos="208279" algn="l"/>
              </a:tabLst>
            </a:pPr>
            <a:r>
              <a:rPr sz="1400" b="1" dirty="0">
                <a:latin typeface="Arial"/>
                <a:cs typeface="Arial"/>
              </a:rPr>
              <a:t>USAREC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G-1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Assignment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NCOs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will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work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assignments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for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OCONUS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Soldiers</a:t>
            </a:r>
            <a:endParaRPr sz="1400" dirty="0">
              <a:latin typeface="Arial"/>
              <a:cs typeface="Arial"/>
            </a:endParaRPr>
          </a:p>
          <a:p>
            <a:pPr marL="208279">
              <a:lnSpc>
                <a:spcPts val="1540"/>
              </a:lnSpc>
            </a:pPr>
            <a:r>
              <a:rPr sz="1400" b="1" spc="-20" dirty="0">
                <a:latin typeface="Arial"/>
                <a:cs typeface="Arial"/>
              </a:rPr>
              <a:t>120-</a:t>
            </a:r>
            <a:r>
              <a:rPr sz="1400" b="1" dirty="0">
                <a:latin typeface="Arial"/>
                <a:cs typeface="Arial"/>
              </a:rPr>
              <a:t>90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days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out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from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their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DEROS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date.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Arial"/>
              <a:cs typeface="Arial"/>
            </a:endParaRPr>
          </a:p>
          <a:p>
            <a:pPr marL="207645" marR="5080" indent="-195580">
              <a:lnSpc>
                <a:spcPts val="1639"/>
              </a:lnSpc>
            </a:pPr>
            <a:r>
              <a:rPr sz="1400" b="1" dirty="0">
                <a:latin typeface="Arial"/>
                <a:cs typeface="Arial"/>
              </a:rPr>
              <a:t>7.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USAREC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G-</a:t>
            </a:r>
            <a:r>
              <a:rPr sz="1400" b="1" dirty="0">
                <a:latin typeface="Arial"/>
                <a:cs typeface="Arial"/>
              </a:rPr>
              <a:t>1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Assignment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NCOs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will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contact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volunteer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recruiters approximately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30-</a:t>
            </a:r>
            <a:r>
              <a:rPr sz="1400" b="1" dirty="0">
                <a:latin typeface="Arial"/>
                <a:cs typeface="Arial"/>
              </a:rPr>
              <a:t>40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days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prior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their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school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start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date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address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their assignment.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**The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background</a:t>
            </a:r>
            <a:r>
              <a:rPr sz="1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check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from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HRC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must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favorably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completed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prior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addressing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assignment.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If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background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check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back</a:t>
            </a:r>
            <a:r>
              <a:rPr sz="1400" b="1" spc="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then</a:t>
            </a:r>
            <a:r>
              <a:rPr sz="1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assignment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discussed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until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comes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back.**</a:t>
            </a:r>
            <a:endParaRPr sz="1400" dirty="0">
              <a:latin typeface="Arial"/>
              <a:cs typeface="Arial"/>
            </a:endParaRPr>
          </a:p>
          <a:p>
            <a:pPr marL="207645">
              <a:lnSpc>
                <a:spcPts val="1575"/>
              </a:lnSpc>
            </a:pPr>
            <a:r>
              <a:rPr sz="1400" b="1" spc="-95" dirty="0">
                <a:solidFill>
                  <a:srgbClr val="FF0000"/>
                </a:solidFill>
                <a:latin typeface="Arial"/>
                <a:cs typeface="Arial"/>
              </a:rPr>
              <a:t>Note:</a:t>
            </a:r>
            <a:r>
              <a:rPr sz="1400" b="1" spc="-2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Average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process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4-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months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from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submission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to</a:t>
            </a:r>
            <a:r>
              <a:rPr sz="14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ARC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date.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528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F037D289-2527-CD5D-FA56-EA6DE78A52CD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AC16435C-7F70-2C38-346D-080BC48BA18B}"/>
              </a:ext>
            </a:extLst>
          </p:cNvPr>
          <p:cNvSpPr txBox="1"/>
          <p:nvPr/>
        </p:nvSpPr>
        <p:spPr>
          <a:xfrm>
            <a:off x="1085533" y="1130602"/>
            <a:ext cx="6972934" cy="3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7505" algn="ctr">
              <a:lnSpc>
                <a:spcPct val="100000"/>
              </a:lnSpc>
              <a:spcBef>
                <a:spcPts val="100"/>
              </a:spcBef>
            </a:pP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ASSIGNMENTS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sz="1800" b="1" dirty="0">
                <a:latin typeface="Arial"/>
                <a:cs typeface="Arial"/>
              </a:rPr>
              <a:t>Q: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WHEN DO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GET MY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ASSIGNMENT?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Arial"/>
              <a:cs typeface="Arial"/>
            </a:endParaRPr>
          </a:p>
          <a:p>
            <a:pPr marL="12700" marR="5080">
              <a:lnSpc>
                <a:spcPct val="102099"/>
              </a:lnSpc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A: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VOLUNTEERS</a:t>
            </a:r>
            <a:r>
              <a:rPr sz="16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and</a:t>
            </a:r>
            <a:r>
              <a:rPr sz="16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DA</a:t>
            </a:r>
            <a:r>
              <a:rPr sz="16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SELECTS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Will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have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their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Brigade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assignment </a:t>
            </a:r>
            <a:r>
              <a:rPr sz="1600" b="1" dirty="0">
                <a:latin typeface="Arial"/>
                <a:cs typeface="Arial"/>
              </a:rPr>
              <a:t>before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arriving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school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their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pinpoint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location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by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second </a:t>
            </a:r>
            <a:r>
              <a:rPr sz="1600" b="1" dirty="0">
                <a:latin typeface="Arial"/>
                <a:cs typeface="Arial"/>
              </a:rPr>
              <a:t>week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course.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OCONUS: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Get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email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120-</a:t>
            </a:r>
            <a:r>
              <a:rPr sz="1600" b="1" dirty="0">
                <a:latin typeface="Arial"/>
                <a:cs typeface="Arial"/>
              </a:rPr>
              <a:t>90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days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out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will </a:t>
            </a:r>
            <a:r>
              <a:rPr sz="1600" b="1" dirty="0">
                <a:latin typeface="Arial"/>
                <a:cs typeface="Arial"/>
              </a:rPr>
              <a:t>receive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assignment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recruiting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station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before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attending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ARC.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Q: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WHO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CONTACT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ABOUT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ASSIGNMENTS?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A: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VOLUNTEERS</a:t>
            </a:r>
            <a:r>
              <a:rPr sz="1600" b="1" u="sng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ONLY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USAREC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G-1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ASSIGNMENT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TEAM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via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email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usarmy.knox.usarec.mbx.hq-g1-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das-recruiter-</a:t>
            </a:r>
            <a:r>
              <a:rPr sz="16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assignments@army.mil.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281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A910570C-8633-4DEC-7FB6-05065057902E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  <p:sp>
        <p:nvSpPr>
          <p:cNvPr id="96" name="object 31">
            <a:extLst>
              <a:ext uri="{FF2B5EF4-FFF2-40B4-BE49-F238E27FC236}">
                <a16:creationId xmlns:a16="http://schemas.microsoft.com/office/drawing/2014/main" id="{55FF059F-7393-A913-9846-C995D9B5958D}"/>
              </a:ext>
            </a:extLst>
          </p:cNvPr>
          <p:cNvSpPr txBox="1"/>
          <p:nvPr/>
        </p:nvSpPr>
        <p:spPr>
          <a:xfrm>
            <a:off x="680466" y="5213417"/>
            <a:ext cx="885825" cy="215900"/>
          </a:xfrm>
          <a:prstGeom prst="rect">
            <a:avLst/>
          </a:prstGeom>
          <a:solidFill>
            <a:srgbClr val="66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800" dirty="0">
                <a:latin typeface="Arial Black"/>
                <a:cs typeface="Arial Black"/>
              </a:rPr>
              <a:t>1</a:t>
            </a:r>
            <a:r>
              <a:rPr sz="750" baseline="22222" dirty="0">
                <a:latin typeface="Arial Black"/>
                <a:cs typeface="Arial Black"/>
              </a:rPr>
              <a:t>st</a:t>
            </a:r>
            <a:r>
              <a:rPr sz="750" spc="89" baseline="22222" dirty="0">
                <a:latin typeface="Arial Black"/>
                <a:cs typeface="Arial Black"/>
              </a:rPr>
              <a:t> </a:t>
            </a:r>
            <a:r>
              <a:rPr sz="800" spc="-25" dirty="0">
                <a:latin typeface="Arial Black"/>
                <a:cs typeface="Arial Black"/>
              </a:rPr>
              <a:t>BDE</a:t>
            </a:r>
            <a:endParaRPr sz="800">
              <a:latin typeface="Arial Black"/>
              <a:cs typeface="Arial Black"/>
            </a:endParaRPr>
          </a:p>
        </p:txBody>
      </p:sp>
      <p:pic>
        <p:nvPicPr>
          <p:cNvPr id="97" name="object 32">
            <a:extLst>
              <a:ext uri="{FF2B5EF4-FFF2-40B4-BE49-F238E27FC236}">
                <a16:creationId xmlns:a16="http://schemas.microsoft.com/office/drawing/2014/main" id="{D8032E75-2623-A82D-4722-94EAD0A0279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6367" y="5175317"/>
            <a:ext cx="390144" cy="318515"/>
          </a:xfrm>
          <a:prstGeom prst="rect">
            <a:avLst/>
          </a:prstGeom>
        </p:spPr>
      </p:pic>
      <p:sp>
        <p:nvSpPr>
          <p:cNvPr id="98" name="object 33">
            <a:extLst>
              <a:ext uri="{FF2B5EF4-FFF2-40B4-BE49-F238E27FC236}">
                <a16:creationId xmlns:a16="http://schemas.microsoft.com/office/drawing/2014/main" id="{68C755A0-A866-B91D-9A9D-177C8512980C}"/>
              </a:ext>
            </a:extLst>
          </p:cNvPr>
          <p:cNvSpPr txBox="1"/>
          <p:nvPr/>
        </p:nvSpPr>
        <p:spPr>
          <a:xfrm>
            <a:off x="6378702" y="5202748"/>
            <a:ext cx="882650" cy="216535"/>
          </a:xfrm>
          <a:prstGeom prst="rect">
            <a:avLst/>
          </a:prstGeom>
          <a:solidFill>
            <a:srgbClr val="FFCC66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65"/>
              </a:spcBef>
            </a:pPr>
            <a:r>
              <a:rPr sz="800" dirty="0">
                <a:latin typeface="Arial Black"/>
                <a:cs typeface="Arial Black"/>
              </a:rPr>
              <a:t>6</a:t>
            </a:r>
            <a:r>
              <a:rPr sz="750" baseline="22222" dirty="0">
                <a:latin typeface="Arial Black"/>
                <a:cs typeface="Arial Black"/>
              </a:rPr>
              <a:t>th</a:t>
            </a:r>
            <a:r>
              <a:rPr sz="750" spc="104" baseline="22222" dirty="0">
                <a:latin typeface="Arial Black"/>
                <a:cs typeface="Arial Black"/>
              </a:rPr>
              <a:t> </a:t>
            </a:r>
            <a:r>
              <a:rPr sz="800" spc="-25" dirty="0">
                <a:latin typeface="Arial Black"/>
                <a:cs typeface="Arial Black"/>
              </a:rPr>
              <a:t>BDE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99" name="object 34">
            <a:extLst>
              <a:ext uri="{FF2B5EF4-FFF2-40B4-BE49-F238E27FC236}">
                <a16:creationId xmlns:a16="http://schemas.microsoft.com/office/drawing/2014/main" id="{1873BEF1-AA4B-DFBD-1200-79D5C3DA4AFF}"/>
              </a:ext>
            </a:extLst>
          </p:cNvPr>
          <p:cNvSpPr txBox="1"/>
          <p:nvPr/>
        </p:nvSpPr>
        <p:spPr>
          <a:xfrm>
            <a:off x="3495295" y="5198177"/>
            <a:ext cx="879475" cy="216535"/>
          </a:xfrm>
          <a:prstGeom prst="rect">
            <a:avLst/>
          </a:prstGeom>
          <a:solidFill>
            <a:srgbClr val="66FF66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800" dirty="0">
                <a:latin typeface="Arial Black"/>
                <a:cs typeface="Arial Black"/>
              </a:rPr>
              <a:t>3</a:t>
            </a:r>
            <a:r>
              <a:rPr sz="750" baseline="22222" dirty="0">
                <a:latin typeface="Arial Black"/>
                <a:cs typeface="Arial Black"/>
              </a:rPr>
              <a:t>rd</a:t>
            </a:r>
            <a:r>
              <a:rPr sz="750" spc="104" baseline="22222" dirty="0">
                <a:latin typeface="Arial Black"/>
                <a:cs typeface="Arial Black"/>
              </a:rPr>
              <a:t> </a:t>
            </a:r>
            <a:r>
              <a:rPr sz="800" spc="-25" dirty="0">
                <a:latin typeface="Arial Black"/>
                <a:cs typeface="Arial Black"/>
              </a:rPr>
              <a:t>BDE</a:t>
            </a:r>
            <a:endParaRPr sz="800">
              <a:latin typeface="Arial Black"/>
              <a:cs typeface="Arial Black"/>
            </a:endParaRPr>
          </a:p>
        </p:txBody>
      </p:sp>
      <p:grpSp>
        <p:nvGrpSpPr>
          <p:cNvPr id="100" name="object 35">
            <a:extLst>
              <a:ext uri="{FF2B5EF4-FFF2-40B4-BE49-F238E27FC236}">
                <a16:creationId xmlns:a16="http://schemas.microsoft.com/office/drawing/2014/main" id="{20F12AEC-96F6-A3E2-20DF-D2FDD150BE4E}"/>
              </a:ext>
            </a:extLst>
          </p:cNvPr>
          <p:cNvGrpSpPr/>
          <p:nvPr/>
        </p:nvGrpSpPr>
        <p:grpSpPr>
          <a:xfrm>
            <a:off x="1734312" y="5175317"/>
            <a:ext cx="1784350" cy="318770"/>
            <a:chOff x="1405889" y="4824984"/>
            <a:chExt cx="1784350" cy="318770"/>
          </a:xfrm>
        </p:grpSpPr>
        <p:pic>
          <p:nvPicPr>
            <p:cNvPr id="101" name="object 36">
              <a:extLst>
                <a:ext uri="{FF2B5EF4-FFF2-40B4-BE49-F238E27FC236}">
                  <a16:creationId xmlns:a16="http://schemas.microsoft.com/office/drawing/2014/main" id="{A4E8E17F-3651-F343-4A8D-50370B66A54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7207" y="4824984"/>
              <a:ext cx="382524" cy="318515"/>
            </a:xfrm>
            <a:prstGeom prst="rect">
              <a:avLst/>
            </a:prstGeom>
          </p:spPr>
        </p:pic>
        <p:pic>
          <p:nvPicPr>
            <p:cNvPr id="102" name="object 37">
              <a:extLst>
                <a:ext uri="{FF2B5EF4-FFF2-40B4-BE49-F238E27FC236}">
                  <a16:creationId xmlns:a16="http://schemas.microsoft.com/office/drawing/2014/main" id="{37883F36-06B7-D940-D153-206E206F03B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5889" y="4831842"/>
              <a:ext cx="365759" cy="304800"/>
            </a:xfrm>
            <a:prstGeom prst="rect">
              <a:avLst/>
            </a:prstGeom>
          </p:spPr>
        </p:pic>
      </p:grpSp>
      <p:sp>
        <p:nvSpPr>
          <p:cNvPr id="103" name="object 38">
            <a:extLst>
              <a:ext uri="{FF2B5EF4-FFF2-40B4-BE49-F238E27FC236}">
                <a16:creationId xmlns:a16="http://schemas.microsoft.com/office/drawing/2014/main" id="{A1DDC237-85C9-075B-6719-E7D5BDCDCBDA}"/>
              </a:ext>
            </a:extLst>
          </p:cNvPr>
          <p:cNvSpPr txBox="1"/>
          <p:nvPr/>
        </p:nvSpPr>
        <p:spPr>
          <a:xfrm>
            <a:off x="2120646" y="5207321"/>
            <a:ext cx="901065" cy="216535"/>
          </a:xfrm>
          <a:prstGeom prst="rect">
            <a:avLst/>
          </a:prstGeom>
          <a:solidFill>
            <a:srgbClr val="FF66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800" dirty="0">
                <a:latin typeface="Arial Black"/>
                <a:cs typeface="Arial Black"/>
              </a:rPr>
              <a:t>2</a:t>
            </a:r>
            <a:r>
              <a:rPr sz="750" baseline="22222" dirty="0">
                <a:latin typeface="Arial Black"/>
                <a:cs typeface="Arial Black"/>
              </a:rPr>
              <a:t>nd</a:t>
            </a:r>
            <a:r>
              <a:rPr sz="750" spc="97" baseline="22222" dirty="0">
                <a:latin typeface="Arial Black"/>
                <a:cs typeface="Arial Black"/>
              </a:rPr>
              <a:t> </a:t>
            </a:r>
            <a:r>
              <a:rPr sz="800" spc="-25" dirty="0">
                <a:latin typeface="Arial Black"/>
                <a:cs typeface="Arial Black"/>
              </a:rPr>
              <a:t>BDE</a:t>
            </a:r>
            <a:endParaRPr sz="800">
              <a:latin typeface="Arial Black"/>
              <a:cs typeface="Arial Black"/>
            </a:endParaRPr>
          </a:p>
        </p:txBody>
      </p:sp>
      <p:pic>
        <p:nvPicPr>
          <p:cNvPr id="104" name="object 39">
            <a:extLst>
              <a:ext uri="{FF2B5EF4-FFF2-40B4-BE49-F238E27FC236}">
                <a16:creationId xmlns:a16="http://schemas.microsoft.com/office/drawing/2014/main" id="{1CF3502C-4B14-CA05-072C-AA5E266A233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93687" y="5196653"/>
            <a:ext cx="374142" cy="307086"/>
          </a:xfrm>
          <a:prstGeom prst="rect">
            <a:avLst/>
          </a:prstGeom>
        </p:spPr>
      </p:pic>
      <p:sp>
        <p:nvSpPr>
          <p:cNvPr id="105" name="object 40">
            <a:extLst>
              <a:ext uri="{FF2B5EF4-FFF2-40B4-BE49-F238E27FC236}">
                <a16:creationId xmlns:a16="http://schemas.microsoft.com/office/drawing/2014/main" id="{08947832-588F-EE86-F869-7F452E357C2A}"/>
              </a:ext>
            </a:extLst>
          </p:cNvPr>
          <p:cNvSpPr txBox="1"/>
          <p:nvPr/>
        </p:nvSpPr>
        <p:spPr>
          <a:xfrm>
            <a:off x="7788403" y="5202748"/>
            <a:ext cx="928369" cy="338455"/>
          </a:xfrm>
          <a:prstGeom prst="rect">
            <a:avLst/>
          </a:prstGeom>
          <a:solidFill>
            <a:srgbClr val="BBD5EC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65"/>
              </a:spcBef>
            </a:pPr>
            <a:r>
              <a:rPr sz="800" spc="-10" dirty="0">
                <a:latin typeface="Arial Black"/>
                <a:cs typeface="Arial Black"/>
              </a:rPr>
              <a:t>MR</a:t>
            </a:r>
            <a:r>
              <a:rPr sz="800" spc="-65" dirty="0">
                <a:latin typeface="Arial Black"/>
                <a:cs typeface="Arial Black"/>
              </a:rPr>
              <a:t> </a:t>
            </a:r>
            <a:r>
              <a:rPr sz="800" spc="-25" dirty="0">
                <a:latin typeface="Arial Black"/>
                <a:cs typeface="Arial Black"/>
              </a:rPr>
              <a:t>BDE</a:t>
            </a:r>
            <a:endParaRPr sz="800">
              <a:latin typeface="Arial Black"/>
              <a:cs typeface="Arial Black"/>
            </a:endParaRPr>
          </a:p>
          <a:p>
            <a:pPr marL="92710">
              <a:lnSpc>
                <a:spcPct val="100000"/>
              </a:lnSpc>
            </a:pPr>
            <a:r>
              <a:rPr sz="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(CMF</a:t>
            </a:r>
            <a:r>
              <a:rPr sz="8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68</a:t>
            </a:r>
            <a:r>
              <a:rPr sz="8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only)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6" name="object 41">
            <a:extLst>
              <a:ext uri="{FF2B5EF4-FFF2-40B4-BE49-F238E27FC236}">
                <a16:creationId xmlns:a16="http://schemas.microsoft.com/office/drawing/2014/main" id="{CA83C5BC-2C5E-8EED-5834-6CA8599D3281}"/>
              </a:ext>
            </a:extLst>
          </p:cNvPr>
          <p:cNvSpPr txBox="1"/>
          <p:nvPr/>
        </p:nvSpPr>
        <p:spPr>
          <a:xfrm>
            <a:off x="4911090" y="5185985"/>
            <a:ext cx="954405" cy="21590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800" dirty="0">
                <a:latin typeface="Arial Black"/>
                <a:cs typeface="Arial Black"/>
              </a:rPr>
              <a:t>5</a:t>
            </a:r>
            <a:r>
              <a:rPr sz="750" baseline="22222" dirty="0">
                <a:latin typeface="Arial Black"/>
                <a:cs typeface="Arial Black"/>
              </a:rPr>
              <a:t>th</a:t>
            </a:r>
            <a:r>
              <a:rPr sz="750" spc="104" baseline="22222" dirty="0">
                <a:latin typeface="Arial Black"/>
                <a:cs typeface="Arial Black"/>
              </a:rPr>
              <a:t> </a:t>
            </a:r>
            <a:r>
              <a:rPr sz="800" spc="-25" dirty="0">
                <a:latin typeface="Arial Black"/>
                <a:cs typeface="Arial Black"/>
              </a:rPr>
              <a:t>BDE</a:t>
            </a:r>
            <a:endParaRPr sz="800">
              <a:latin typeface="Arial Black"/>
              <a:cs typeface="Arial Black"/>
            </a:endParaRPr>
          </a:p>
        </p:txBody>
      </p:sp>
      <p:pic>
        <p:nvPicPr>
          <p:cNvPr id="107" name="object 42">
            <a:extLst>
              <a:ext uri="{FF2B5EF4-FFF2-40B4-BE49-F238E27FC236}">
                <a16:creationId xmlns:a16="http://schemas.microsoft.com/office/drawing/2014/main" id="{491CFA9A-5A3E-9659-6AE0-B4C6355F410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7805" y="5140265"/>
            <a:ext cx="352043" cy="345948"/>
          </a:xfrm>
          <a:prstGeom prst="rect">
            <a:avLst/>
          </a:prstGeom>
        </p:spPr>
      </p:pic>
      <p:sp>
        <p:nvSpPr>
          <p:cNvPr id="108" name="object 51">
            <a:extLst>
              <a:ext uri="{FF2B5EF4-FFF2-40B4-BE49-F238E27FC236}">
                <a16:creationId xmlns:a16="http://schemas.microsoft.com/office/drawing/2014/main" id="{CF6E851D-D560-90DB-909D-3FA3754DC794}"/>
              </a:ext>
            </a:extLst>
          </p:cNvPr>
          <p:cNvSpPr txBox="1"/>
          <p:nvPr/>
        </p:nvSpPr>
        <p:spPr>
          <a:xfrm>
            <a:off x="440030" y="5518979"/>
            <a:ext cx="1117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1A</a:t>
            </a:r>
            <a:r>
              <a:rPr sz="700" b="1" spc="-45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Albany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1B</a:t>
            </a:r>
            <a:r>
              <a:rPr sz="700" b="1" spc="-25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Baltimore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1D</a:t>
            </a:r>
            <a:r>
              <a:rPr sz="700" b="1" spc="-30" dirty="0">
                <a:latin typeface="Calibri"/>
                <a:cs typeface="Calibri"/>
              </a:rPr>
              <a:t> </a:t>
            </a:r>
            <a:r>
              <a:rPr sz="700" b="1" dirty="0">
                <a:latin typeface="Calibri"/>
                <a:cs typeface="Calibri"/>
              </a:rPr>
              <a:t>New</a:t>
            </a:r>
            <a:r>
              <a:rPr sz="700" b="1" spc="-4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England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1E</a:t>
            </a:r>
            <a:r>
              <a:rPr sz="700" b="1" spc="-15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Harrisburg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1G New</a:t>
            </a:r>
            <a:r>
              <a:rPr sz="700" b="1" spc="-2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York</a:t>
            </a:r>
            <a:r>
              <a:rPr sz="700" b="1" spc="-45" dirty="0">
                <a:latin typeface="Calibri"/>
                <a:cs typeface="Calibri"/>
              </a:rPr>
              <a:t> </a:t>
            </a:r>
            <a:r>
              <a:rPr sz="700" b="1" spc="-20" dirty="0">
                <a:latin typeface="Calibri"/>
                <a:cs typeface="Calibri"/>
              </a:rPr>
              <a:t>City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1K</a:t>
            </a:r>
            <a:r>
              <a:rPr sz="700" b="1" spc="-5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Mid-Atlantic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1N</a:t>
            </a:r>
            <a:r>
              <a:rPr sz="700" b="1" spc="-10" dirty="0">
                <a:latin typeface="Calibri"/>
                <a:cs typeface="Calibri"/>
              </a:rPr>
              <a:t> Syracuse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1O</a:t>
            </a:r>
            <a:r>
              <a:rPr sz="700" b="1" spc="-15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Richmond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109" name="object 52">
            <a:extLst>
              <a:ext uri="{FF2B5EF4-FFF2-40B4-BE49-F238E27FC236}">
                <a16:creationId xmlns:a16="http://schemas.microsoft.com/office/drawing/2014/main" id="{F8049F05-8584-71CE-98E8-CEF14CF9730E}"/>
              </a:ext>
            </a:extLst>
          </p:cNvPr>
          <p:cNvSpPr txBox="1"/>
          <p:nvPr/>
        </p:nvSpPr>
        <p:spPr>
          <a:xfrm>
            <a:off x="1805559" y="5520503"/>
            <a:ext cx="107061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3A</a:t>
            </a:r>
            <a:r>
              <a:rPr sz="700" b="1" spc="-3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Atlanta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3D</a:t>
            </a:r>
            <a:r>
              <a:rPr sz="700" b="1" spc="-35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Columbia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3E</a:t>
            </a:r>
            <a:r>
              <a:rPr sz="700" b="1" spc="-2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Jacksonville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3G</a:t>
            </a:r>
            <a:r>
              <a:rPr sz="700" b="1" spc="-25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Miami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3H</a:t>
            </a:r>
            <a:r>
              <a:rPr sz="700" b="1" spc="-3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Montgomery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3J </a:t>
            </a:r>
            <a:r>
              <a:rPr sz="700" b="1" spc="-10" dirty="0">
                <a:latin typeface="Calibri"/>
                <a:cs typeface="Calibri"/>
              </a:rPr>
              <a:t>Raleigh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3N</a:t>
            </a:r>
            <a:r>
              <a:rPr sz="700" b="1" spc="2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Tampa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3T</a:t>
            </a:r>
            <a:r>
              <a:rPr sz="700" b="1" spc="1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Baton</a:t>
            </a:r>
            <a:r>
              <a:rPr sz="700" b="1" spc="-2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Rouge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110" name="object 53">
            <a:extLst>
              <a:ext uri="{FF2B5EF4-FFF2-40B4-BE49-F238E27FC236}">
                <a16:creationId xmlns:a16="http://schemas.microsoft.com/office/drawing/2014/main" id="{C8932177-57A2-92A9-AA1A-6766C5B87743}"/>
              </a:ext>
            </a:extLst>
          </p:cNvPr>
          <p:cNvSpPr txBox="1"/>
          <p:nvPr/>
        </p:nvSpPr>
        <p:spPr>
          <a:xfrm>
            <a:off x="3251455" y="5520503"/>
            <a:ext cx="102171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5A</a:t>
            </a:r>
            <a:r>
              <a:rPr sz="700" b="1" spc="-45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Chicago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5C</a:t>
            </a:r>
            <a:r>
              <a:rPr sz="700" b="1" spc="5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Cleveland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5D </a:t>
            </a:r>
            <a:r>
              <a:rPr sz="700" b="1" spc="-10" dirty="0">
                <a:latin typeface="Calibri"/>
                <a:cs typeface="Calibri"/>
              </a:rPr>
              <a:t>Columbus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5H</a:t>
            </a:r>
            <a:r>
              <a:rPr sz="700" b="1" spc="-4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Indianapolis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5I</a:t>
            </a:r>
            <a:r>
              <a:rPr sz="700" b="1" spc="-4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Great</a:t>
            </a:r>
            <a:r>
              <a:rPr sz="700" b="1" spc="-50" dirty="0">
                <a:latin typeface="Calibri"/>
                <a:cs typeface="Calibri"/>
              </a:rPr>
              <a:t> </a:t>
            </a:r>
            <a:r>
              <a:rPr sz="700" b="1" spc="-20" dirty="0">
                <a:latin typeface="Calibri"/>
                <a:cs typeface="Calibri"/>
              </a:rPr>
              <a:t>Lakes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5J </a:t>
            </a:r>
            <a:r>
              <a:rPr sz="700" b="1" spc="-10" dirty="0">
                <a:latin typeface="Calibri"/>
                <a:cs typeface="Calibri"/>
              </a:rPr>
              <a:t>Milwaukee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5K</a:t>
            </a:r>
            <a:r>
              <a:rPr sz="700" b="1" spc="-3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Minneapolis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5N</a:t>
            </a:r>
            <a:r>
              <a:rPr sz="700" b="1" spc="-5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Nashville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1" name="object 54">
            <a:extLst>
              <a:ext uri="{FF2B5EF4-FFF2-40B4-BE49-F238E27FC236}">
                <a16:creationId xmlns:a16="http://schemas.microsoft.com/office/drawing/2014/main" id="{A4EF434C-E5C8-6019-4FEF-B9A5C4BCBF05}"/>
              </a:ext>
            </a:extLst>
          </p:cNvPr>
          <p:cNvSpPr txBox="1"/>
          <p:nvPr/>
        </p:nvSpPr>
        <p:spPr>
          <a:xfrm>
            <a:off x="4598670" y="5518979"/>
            <a:ext cx="1104900" cy="766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4C</a:t>
            </a:r>
            <a:r>
              <a:rPr sz="700" b="1" spc="-4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Dallas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4D</a:t>
            </a:r>
            <a:r>
              <a:rPr sz="700" b="1" spc="-35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Denver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4E</a:t>
            </a:r>
            <a:r>
              <a:rPr sz="700" b="1" spc="-2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Houston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4G </a:t>
            </a:r>
            <a:r>
              <a:rPr sz="700" b="1" spc="-10" dirty="0">
                <a:latin typeface="Calibri"/>
                <a:cs typeface="Calibri"/>
              </a:rPr>
              <a:t>Kansas</a:t>
            </a:r>
            <a:r>
              <a:rPr sz="700" b="1" spc="-20" dirty="0">
                <a:latin typeface="Calibri"/>
                <a:cs typeface="Calibri"/>
              </a:rPr>
              <a:t> City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4J</a:t>
            </a:r>
            <a:r>
              <a:rPr sz="700" b="1" spc="-25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Oklahoma</a:t>
            </a:r>
            <a:r>
              <a:rPr sz="700" b="1" spc="-65" dirty="0">
                <a:latin typeface="Calibri"/>
                <a:cs typeface="Calibri"/>
              </a:rPr>
              <a:t> </a:t>
            </a:r>
            <a:r>
              <a:rPr sz="700" b="1" spc="-20" dirty="0">
                <a:latin typeface="Calibri"/>
                <a:cs typeface="Calibri"/>
              </a:rPr>
              <a:t>City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4K</a:t>
            </a:r>
            <a:r>
              <a:rPr sz="700" b="1" spc="-10" dirty="0">
                <a:latin typeface="Calibri"/>
                <a:cs typeface="Calibri"/>
              </a:rPr>
              <a:t> </a:t>
            </a:r>
            <a:r>
              <a:rPr sz="700" b="1" dirty="0">
                <a:latin typeface="Calibri"/>
                <a:cs typeface="Calibri"/>
              </a:rPr>
              <a:t>San</a:t>
            </a:r>
            <a:r>
              <a:rPr sz="700" b="1" spc="-45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Antonio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4P</a:t>
            </a:r>
            <a:r>
              <a:rPr sz="700" b="1" spc="-10" dirty="0">
                <a:latin typeface="Calibri"/>
                <a:cs typeface="Calibri"/>
              </a:rPr>
              <a:t> Phoenix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2" name="object 55">
            <a:extLst>
              <a:ext uri="{FF2B5EF4-FFF2-40B4-BE49-F238E27FC236}">
                <a16:creationId xmlns:a16="http://schemas.microsoft.com/office/drawing/2014/main" id="{2FAAC573-BB6B-EBDD-CC07-D71DC0F3E211}"/>
              </a:ext>
            </a:extLst>
          </p:cNvPr>
          <p:cNvSpPr txBox="1"/>
          <p:nvPr/>
        </p:nvSpPr>
        <p:spPr>
          <a:xfrm>
            <a:off x="6065775" y="5520503"/>
            <a:ext cx="1036319" cy="766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6F</a:t>
            </a:r>
            <a:r>
              <a:rPr sz="700" b="1" spc="-10" dirty="0">
                <a:latin typeface="Calibri"/>
                <a:cs typeface="Calibri"/>
              </a:rPr>
              <a:t> </a:t>
            </a:r>
            <a:r>
              <a:rPr sz="700" b="1" dirty="0">
                <a:latin typeface="Calibri"/>
                <a:cs typeface="Calibri"/>
              </a:rPr>
              <a:t>Los</a:t>
            </a:r>
            <a:r>
              <a:rPr sz="700" b="1" spc="-35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Angeles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6H</a:t>
            </a:r>
            <a:r>
              <a:rPr sz="700" b="1" spc="-2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Portland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6I</a:t>
            </a:r>
            <a:r>
              <a:rPr sz="700" b="1" spc="-5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Northern</a:t>
            </a:r>
            <a:r>
              <a:rPr sz="700" b="1" spc="-35" dirty="0">
                <a:latin typeface="Calibri"/>
                <a:cs typeface="Calibri"/>
              </a:rPr>
              <a:t> </a:t>
            </a:r>
            <a:r>
              <a:rPr sz="700" b="1" spc="-25" dirty="0">
                <a:latin typeface="Calibri"/>
                <a:cs typeface="Calibri"/>
              </a:rPr>
              <a:t>Cal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6J</a:t>
            </a:r>
            <a:r>
              <a:rPr sz="700" b="1" spc="-40" dirty="0">
                <a:latin typeface="Calibri"/>
                <a:cs typeface="Calibri"/>
              </a:rPr>
              <a:t> </a:t>
            </a:r>
            <a:r>
              <a:rPr sz="700" b="1" dirty="0">
                <a:latin typeface="Calibri"/>
                <a:cs typeface="Calibri"/>
              </a:rPr>
              <a:t>Salt</a:t>
            </a:r>
            <a:r>
              <a:rPr sz="700" b="1" spc="-3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Lake</a:t>
            </a:r>
            <a:r>
              <a:rPr sz="700" b="1" spc="-45" dirty="0">
                <a:latin typeface="Calibri"/>
                <a:cs typeface="Calibri"/>
              </a:rPr>
              <a:t> </a:t>
            </a:r>
            <a:r>
              <a:rPr sz="700" b="1" spc="-20" dirty="0">
                <a:latin typeface="Calibri"/>
                <a:cs typeface="Calibri"/>
              </a:rPr>
              <a:t>City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6K </a:t>
            </a:r>
            <a:r>
              <a:rPr sz="700" b="1" spc="-10" dirty="0">
                <a:latin typeface="Calibri"/>
                <a:cs typeface="Calibri"/>
              </a:rPr>
              <a:t>Southern</a:t>
            </a:r>
            <a:r>
              <a:rPr sz="700" b="1" spc="-30" dirty="0">
                <a:latin typeface="Calibri"/>
                <a:cs typeface="Calibri"/>
              </a:rPr>
              <a:t> </a:t>
            </a:r>
            <a:r>
              <a:rPr sz="700" b="1" spc="-25" dirty="0">
                <a:latin typeface="Calibri"/>
                <a:cs typeface="Calibri"/>
              </a:rPr>
              <a:t>Cal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6L</a:t>
            </a:r>
            <a:r>
              <a:rPr sz="700" b="1" spc="-25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Seattle</a:t>
            </a:r>
            <a:endParaRPr sz="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00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6N</a:t>
            </a:r>
            <a:r>
              <a:rPr sz="700" b="1" spc="10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Cent</a:t>
            </a:r>
            <a:r>
              <a:rPr sz="700" b="1" spc="-35" dirty="0">
                <a:latin typeface="Calibri"/>
                <a:cs typeface="Calibri"/>
              </a:rPr>
              <a:t> </a:t>
            </a:r>
            <a:r>
              <a:rPr sz="700" b="1" spc="-25" dirty="0">
                <a:latin typeface="Calibri"/>
                <a:cs typeface="Calibri"/>
              </a:rPr>
              <a:t>Cal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113" name="object 56">
            <a:extLst>
              <a:ext uri="{FF2B5EF4-FFF2-40B4-BE49-F238E27FC236}">
                <a16:creationId xmlns:a16="http://schemas.microsoft.com/office/drawing/2014/main" id="{BD784783-E3CD-2C21-7C9E-86734DFCF92C}"/>
              </a:ext>
            </a:extLst>
          </p:cNvPr>
          <p:cNvSpPr txBox="1"/>
          <p:nvPr/>
        </p:nvSpPr>
        <p:spPr>
          <a:xfrm>
            <a:off x="7500113" y="5522788"/>
            <a:ext cx="97472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254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9A</a:t>
            </a:r>
            <a:r>
              <a:rPr sz="700" b="1" spc="-25" dirty="0">
                <a:latin typeface="Calibri"/>
                <a:cs typeface="Calibri"/>
              </a:rPr>
              <a:t> </a:t>
            </a:r>
            <a:r>
              <a:rPr sz="700" b="1" dirty="0">
                <a:latin typeface="Calibri"/>
                <a:cs typeface="Calibri"/>
              </a:rPr>
              <a:t>1</a:t>
            </a:r>
            <a:r>
              <a:rPr sz="700" b="1" baseline="21367" dirty="0">
                <a:latin typeface="Calibri"/>
                <a:cs typeface="Calibri"/>
              </a:rPr>
              <a:t>st</a:t>
            </a:r>
            <a:r>
              <a:rPr sz="700" b="1" spc="104" baseline="21367" dirty="0">
                <a:latin typeface="Calibri"/>
                <a:cs typeface="Calibri"/>
              </a:rPr>
              <a:t> </a:t>
            </a:r>
            <a:r>
              <a:rPr sz="700" b="1" dirty="0">
                <a:latin typeface="Calibri"/>
                <a:cs typeface="Calibri"/>
              </a:rPr>
              <a:t>MR</a:t>
            </a:r>
            <a:r>
              <a:rPr sz="700" b="1" spc="-40" dirty="0">
                <a:latin typeface="Calibri"/>
                <a:cs typeface="Calibri"/>
              </a:rPr>
              <a:t> </a:t>
            </a:r>
            <a:r>
              <a:rPr sz="700" b="1" spc="-25" dirty="0">
                <a:latin typeface="Calibri"/>
                <a:cs typeface="Calibri"/>
              </a:rPr>
              <a:t>BN</a:t>
            </a:r>
            <a:endParaRPr sz="7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tabLst>
                <a:tab pos="2254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9B</a:t>
            </a:r>
            <a:r>
              <a:rPr sz="700" b="1" spc="-15" dirty="0">
                <a:latin typeface="Calibri"/>
                <a:cs typeface="Calibri"/>
              </a:rPr>
              <a:t> </a:t>
            </a:r>
            <a:r>
              <a:rPr sz="700" b="1" dirty="0">
                <a:latin typeface="Calibri"/>
                <a:cs typeface="Calibri"/>
              </a:rPr>
              <a:t>2</a:t>
            </a:r>
            <a:r>
              <a:rPr sz="700" b="1" baseline="21367" dirty="0">
                <a:latin typeface="Calibri"/>
                <a:cs typeface="Calibri"/>
              </a:rPr>
              <a:t>nd</a:t>
            </a:r>
            <a:r>
              <a:rPr sz="700" b="1" spc="97" baseline="21367" dirty="0">
                <a:latin typeface="Calibri"/>
                <a:cs typeface="Calibri"/>
              </a:rPr>
              <a:t> </a:t>
            </a:r>
            <a:r>
              <a:rPr sz="700" b="1" dirty="0">
                <a:latin typeface="Calibri"/>
                <a:cs typeface="Calibri"/>
              </a:rPr>
              <a:t>MR</a:t>
            </a:r>
            <a:r>
              <a:rPr sz="700" b="1" spc="-35" dirty="0">
                <a:latin typeface="Calibri"/>
                <a:cs typeface="Calibri"/>
              </a:rPr>
              <a:t> </a:t>
            </a:r>
            <a:r>
              <a:rPr sz="700" b="1" spc="-25" dirty="0">
                <a:latin typeface="Calibri"/>
                <a:cs typeface="Calibri"/>
              </a:rPr>
              <a:t>BN</a:t>
            </a:r>
            <a:endParaRPr sz="7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tabLst>
                <a:tab pos="2254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9C</a:t>
            </a:r>
            <a:r>
              <a:rPr sz="700" b="1" spc="-20" dirty="0">
                <a:latin typeface="Calibri"/>
                <a:cs typeface="Calibri"/>
              </a:rPr>
              <a:t> </a:t>
            </a:r>
            <a:r>
              <a:rPr sz="700" b="1" dirty="0">
                <a:latin typeface="Calibri"/>
                <a:cs typeface="Calibri"/>
              </a:rPr>
              <a:t>3</a:t>
            </a:r>
            <a:r>
              <a:rPr sz="700" b="1" baseline="21367" dirty="0">
                <a:latin typeface="Calibri"/>
                <a:cs typeface="Calibri"/>
              </a:rPr>
              <a:t>rd</a:t>
            </a:r>
            <a:r>
              <a:rPr sz="700" b="1" spc="97" baseline="21367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MR</a:t>
            </a:r>
            <a:r>
              <a:rPr sz="700" b="1" spc="-50" dirty="0">
                <a:latin typeface="Calibri"/>
                <a:cs typeface="Calibri"/>
              </a:rPr>
              <a:t> </a:t>
            </a:r>
            <a:r>
              <a:rPr sz="700" b="1" spc="-25" dirty="0">
                <a:latin typeface="Calibri"/>
                <a:cs typeface="Calibri"/>
              </a:rPr>
              <a:t>BN</a:t>
            </a:r>
            <a:endParaRPr sz="7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tabLst>
                <a:tab pos="2254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9D</a:t>
            </a:r>
            <a:r>
              <a:rPr sz="700" b="1" spc="-20" dirty="0">
                <a:latin typeface="Calibri"/>
                <a:cs typeface="Calibri"/>
              </a:rPr>
              <a:t> </a:t>
            </a:r>
            <a:r>
              <a:rPr sz="700" b="1" dirty="0">
                <a:latin typeface="Calibri"/>
                <a:cs typeface="Calibri"/>
              </a:rPr>
              <a:t>5</a:t>
            </a:r>
            <a:r>
              <a:rPr sz="700" b="1" baseline="21367" dirty="0">
                <a:latin typeface="Calibri"/>
                <a:cs typeface="Calibri"/>
              </a:rPr>
              <a:t>th</a:t>
            </a:r>
            <a:r>
              <a:rPr sz="700" b="1" spc="89" baseline="21367" dirty="0">
                <a:latin typeface="Calibri"/>
                <a:cs typeface="Calibri"/>
              </a:rPr>
              <a:t> </a:t>
            </a:r>
            <a:r>
              <a:rPr sz="700" b="1" spc="-10" dirty="0">
                <a:latin typeface="Calibri"/>
                <a:cs typeface="Calibri"/>
              </a:rPr>
              <a:t>MR</a:t>
            </a:r>
            <a:r>
              <a:rPr sz="700" b="1" spc="-50" dirty="0">
                <a:latin typeface="Calibri"/>
                <a:cs typeface="Calibri"/>
              </a:rPr>
              <a:t> </a:t>
            </a:r>
            <a:r>
              <a:rPr sz="700" b="1" spc="-25" dirty="0">
                <a:latin typeface="Calibri"/>
                <a:cs typeface="Calibri"/>
              </a:rPr>
              <a:t>BN</a:t>
            </a:r>
            <a:endParaRPr sz="7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tabLst>
                <a:tab pos="225425" algn="l"/>
              </a:tabLst>
            </a:pPr>
            <a:r>
              <a:rPr sz="7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700" b="1" dirty="0">
                <a:latin typeface="Calibri"/>
                <a:cs typeface="Calibri"/>
              </a:rPr>
              <a:t>9E</a:t>
            </a:r>
            <a:r>
              <a:rPr sz="700" b="1" spc="190" dirty="0">
                <a:latin typeface="Calibri"/>
                <a:cs typeface="Calibri"/>
              </a:rPr>
              <a:t> </a:t>
            </a:r>
            <a:r>
              <a:rPr sz="700" b="1" dirty="0">
                <a:latin typeface="Calibri"/>
                <a:cs typeface="Calibri"/>
              </a:rPr>
              <a:t>6</a:t>
            </a:r>
            <a:r>
              <a:rPr sz="700" b="1" baseline="21367" dirty="0">
                <a:latin typeface="Calibri"/>
                <a:cs typeface="Calibri"/>
              </a:rPr>
              <a:t>th</a:t>
            </a:r>
            <a:r>
              <a:rPr sz="700" b="1" spc="97" baseline="21367" dirty="0">
                <a:latin typeface="Calibri"/>
                <a:cs typeface="Calibri"/>
              </a:rPr>
              <a:t> </a:t>
            </a:r>
            <a:r>
              <a:rPr sz="700" b="1" dirty="0">
                <a:latin typeface="Calibri"/>
                <a:cs typeface="Calibri"/>
              </a:rPr>
              <a:t>MR</a:t>
            </a:r>
            <a:r>
              <a:rPr sz="700" b="1" spc="-35" dirty="0">
                <a:latin typeface="Calibri"/>
                <a:cs typeface="Calibri"/>
              </a:rPr>
              <a:t> </a:t>
            </a:r>
            <a:r>
              <a:rPr sz="700" b="1" spc="-25" dirty="0">
                <a:latin typeface="Calibri"/>
                <a:cs typeface="Calibri"/>
              </a:rPr>
              <a:t>BN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4" name="object 43">
            <a:extLst>
              <a:ext uri="{FF2B5EF4-FFF2-40B4-BE49-F238E27FC236}">
                <a16:creationId xmlns:a16="http://schemas.microsoft.com/office/drawing/2014/main" id="{04D0EB96-D7A6-17F4-0603-CAEB7FFDD8A1}"/>
              </a:ext>
            </a:extLst>
          </p:cNvPr>
          <p:cNvSpPr txBox="1"/>
          <p:nvPr/>
        </p:nvSpPr>
        <p:spPr>
          <a:xfrm>
            <a:off x="146939" y="4006272"/>
            <a:ext cx="6742430" cy="10534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93540">
              <a:lnSpc>
                <a:spcPct val="100000"/>
              </a:lnSpc>
              <a:spcBef>
                <a:spcPts val="95"/>
              </a:spcBef>
            </a:pPr>
            <a:r>
              <a:rPr sz="900" b="1" spc="-10" dirty="0">
                <a:latin typeface="Calibri"/>
                <a:cs typeface="Calibri"/>
              </a:rPr>
              <a:t>Select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a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total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of</a:t>
            </a:r>
            <a:r>
              <a:rPr sz="900" b="1" spc="-4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ten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Battalions</a:t>
            </a:r>
            <a:r>
              <a:rPr sz="900" b="1" spc="-2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from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the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-20" dirty="0">
                <a:latin typeface="Calibri"/>
                <a:cs typeface="Calibri"/>
              </a:rPr>
              <a:t>five </a:t>
            </a:r>
            <a:r>
              <a:rPr sz="900" b="1" spc="-10" dirty="0">
                <a:latin typeface="Calibri"/>
                <a:cs typeface="Calibri"/>
              </a:rPr>
              <a:t>Brigades</a:t>
            </a:r>
            <a:r>
              <a:rPr sz="900" b="1" spc="-4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listed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below.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Choose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no</a:t>
            </a:r>
            <a:r>
              <a:rPr sz="900" b="1" spc="-4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more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spc="-20" dirty="0">
                <a:latin typeface="Calibri"/>
                <a:cs typeface="Calibri"/>
              </a:rPr>
              <a:t>than </a:t>
            </a:r>
            <a:r>
              <a:rPr sz="900" b="1" dirty="0">
                <a:latin typeface="Calibri"/>
                <a:cs typeface="Calibri"/>
              </a:rPr>
              <a:t>two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Battalions</a:t>
            </a:r>
            <a:r>
              <a:rPr sz="900" b="1" spc="-2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per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Brigade.</a:t>
            </a:r>
            <a:r>
              <a:rPr sz="900" b="1" spc="-2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Number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spc="-20" dirty="0">
                <a:latin typeface="Calibri"/>
                <a:cs typeface="Calibri"/>
              </a:rPr>
              <a:t>your </a:t>
            </a:r>
            <a:r>
              <a:rPr sz="900" b="1" dirty="0">
                <a:latin typeface="Calibri"/>
                <a:cs typeface="Calibri"/>
              </a:rPr>
              <a:t>selections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one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(1)</a:t>
            </a:r>
            <a:r>
              <a:rPr sz="900" b="1" spc="-5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through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ten</a:t>
            </a:r>
            <a:r>
              <a:rPr sz="900" b="1" spc="-4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(10)</a:t>
            </a:r>
            <a:r>
              <a:rPr sz="900" b="1" spc="-40" dirty="0">
                <a:latin typeface="Calibri"/>
                <a:cs typeface="Calibri"/>
              </a:rPr>
              <a:t> </a:t>
            </a:r>
            <a:r>
              <a:rPr sz="900" b="1" spc="-20" dirty="0">
                <a:latin typeface="Calibri"/>
                <a:cs typeface="Calibri"/>
              </a:rPr>
              <a:t>with</a:t>
            </a:r>
            <a:r>
              <a:rPr lang="en-US" sz="900" b="1" spc="-2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1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being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the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most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desired.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Soldiers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who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spc="-25" dirty="0">
                <a:latin typeface="Calibri"/>
                <a:cs typeface="Calibri"/>
              </a:rPr>
              <a:t>are </a:t>
            </a:r>
            <a:r>
              <a:rPr sz="900" b="1" dirty="0">
                <a:latin typeface="Calibri"/>
                <a:cs typeface="Calibri"/>
              </a:rPr>
              <a:t>68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series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only,</a:t>
            </a:r>
            <a:r>
              <a:rPr sz="900" b="1" spc="-2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may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select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an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additional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spc="-25" dirty="0">
                <a:latin typeface="Calibri"/>
                <a:cs typeface="Calibri"/>
              </a:rPr>
              <a:t>two </a:t>
            </a:r>
            <a:r>
              <a:rPr sz="900" b="1" spc="-10" dirty="0">
                <a:latin typeface="Calibri"/>
                <a:cs typeface="Calibri"/>
              </a:rPr>
              <a:t>Battalions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in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the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Medical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Recruiting</a:t>
            </a:r>
            <a:r>
              <a:rPr sz="900" b="1" spc="-10" dirty="0">
                <a:latin typeface="Calibri"/>
                <a:cs typeface="Calibri"/>
              </a:rPr>
              <a:t> Brigade.</a:t>
            </a:r>
            <a:endParaRPr lang="en-US" sz="900" dirty="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  <a:spcBef>
                <a:spcPts val="215"/>
              </a:spcBef>
            </a:pPr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Recruiter</a:t>
            </a:r>
            <a:r>
              <a:rPr lang="en-US" sz="11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preference</a:t>
            </a:r>
            <a:r>
              <a:rPr lang="en-US" sz="11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lang="en-US" sz="11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lang="en-US" sz="11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guaranteed</a:t>
            </a:r>
            <a:r>
              <a:rPr lang="en-US" sz="11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but</a:t>
            </a:r>
            <a:r>
              <a:rPr lang="en-US" sz="11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lang="en-US" sz="11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lang="en-US" sz="11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FF0000"/>
                </a:solidFill>
                <a:latin typeface="Arial"/>
                <a:cs typeface="Arial"/>
              </a:rPr>
              <a:t>considered</a:t>
            </a:r>
            <a:endParaRPr lang="en-US" sz="1100" dirty="0">
              <a:latin typeface="Arial"/>
              <a:cs typeface="Arial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8F7D8EB-A49A-EB6A-D4E8-2D6C723EDC2D}"/>
              </a:ext>
            </a:extLst>
          </p:cNvPr>
          <p:cNvGrpSpPr/>
          <p:nvPr/>
        </p:nvGrpSpPr>
        <p:grpSpPr>
          <a:xfrm>
            <a:off x="488647" y="1428683"/>
            <a:ext cx="8113368" cy="4252790"/>
            <a:chOff x="45211" y="960119"/>
            <a:chExt cx="8926576" cy="4943918"/>
          </a:xfrm>
        </p:grpSpPr>
        <p:grpSp>
          <p:nvGrpSpPr>
            <p:cNvPr id="90" name="object 11">
              <a:extLst>
                <a:ext uri="{FF2B5EF4-FFF2-40B4-BE49-F238E27FC236}">
                  <a16:creationId xmlns:a16="http://schemas.microsoft.com/office/drawing/2014/main" id="{C0FB6B16-D3F5-82F7-EB43-F72678A007E6}"/>
                </a:ext>
              </a:extLst>
            </p:cNvPr>
            <p:cNvGrpSpPr/>
            <p:nvPr/>
          </p:nvGrpSpPr>
          <p:grpSpPr>
            <a:xfrm>
              <a:off x="45211" y="1316797"/>
              <a:ext cx="8571230" cy="4587240"/>
              <a:chOff x="111252" y="644651"/>
              <a:chExt cx="8571230" cy="4587240"/>
            </a:xfrm>
          </p:grpSpPr>
          <p:pic>
            <p:nvPicPr>
              <p:cNvPr id="91" name="object 12">
                <a:extLst>
                  <a:ext uri="{FF2B5EF4-FFF2-40B4-BE49-F238E27FC236}">
                    <a16:creationId xmlns:a16="http://schemas.microsoft.com/office/drawing/2014/main" id="{CD992380-6F4F-A9F1-A45D-1A74DE6EF69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16607" y="649985"/>
                <a:ext cx="6147054" cy="3872484"/>
              </a:xfrm>
              <a:prstGeom prst="rect">
                <a:avLst/>
              </a:prstGeom>
            </p:spPr>
          </p:pic>
          <p:pic>
            <p:nvPicPr>
              <p:cNvPr id="92" name="object 13">
                <a:extLst>
                  <a:ext uri="{FF2B5EF4-FFF2-40B4-BE49-F238E27FC236}">
                    <a16:creationId xmlns:a16="http://schemas.microsoft.com/office/drawing/2014/main" id="{83ED8FB0-4A26-8C5A-B638-1BDCAD01FEE6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1252" y="644651"/>
                <a:ext cx="1734312" cy="1371600"/>
              </a:xfrm>
              <a:prstGeom prst="rect">
                <a:avLst/>
              </a:prstGeom>
            </p:spPr>
          </p:pic>
          <p:pic>
            <p:nvPicPr>
              <p:cNvPr id="93" name="object 14">
                <a:extLst>
                  <a:ext uri="{FF2B5EF4-FFF2-40B4-BE49-F238E27FC236}">
                    <a16:creationId xmlns:a16="http://schemas.microsoft.com/office/drawing/2014/main" id="{8E9FEE90-259E-38EC-9F5E-91715D4220D0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63396" y="1018031"/>
                <a:ext cx="304800" cy="199644"/>
              </a:xfrm>
              <a:prstGeom prst="rect">
                <a:avLst/>
              </a:prstGeom>
            </p:spPr>
          </p:pic>
          <p:pic>
            <p:nvPicPr>
              <p:cNvPr id="94" name="object 15">
                <a:extLst>
                  <a:ext uri="{FF2B5EF4-FFF2-40B4-BE49-F238E27FC236}">
                    <a16:creationId xmlns:a16="http://schemas.microsoft.com/office/drawing/2014/main" id="{A5B37706-FB76-AF20-D122-B2AE2E47C5D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298435" y="3444240"/>
                <a:ext cx="1383792" cy="1787651"/>
              </a:xfrm>
              <a:prstGeom prst="rect">
                <a:avLst/>
              </a:prstGeom>
            </p:spPr>
          </p:pic>
          <p:pic>
            <p:nvPicPr>
              <p:cNvPr id="95" name="object 16">
                <a:extLst>
                  <a:ext uri="{FF2B5EF4-FFF2-40B4-BE49-F238E27FC236}">
                    <a16:creationId xmlns:a16="http://schemas.microsoft.com/office/drawing/2014/main" id="{AC88398E-88A7-1B11-8214-7CDA32A349E3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00811" y="1642871"/>
                <a:ext cx="1059180" cy="1371600"/>
              </a:xfrm>
              <a:prstGeom prst="rect">
                <a:avLst/>
              </a:prstGeom>
            </p:spPr>
          </p:pic>
        </p:grpSp>
        <p:pic>
          <p:nvPicPr>
            <p:cNvPr id="116" name="object 20">
              <a:extLst>
                <a:ext uri="{FF2B5EF4-FFF2-40B4-BE49-F238E27FC236}">
                  <a16:creationId xmlns:a16="http://schemas.microsoft.com/office/drawing/2014/main" id="{B41913EF-ED1A-EA5B-E268-3EDFB7A727A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25028" y="960119"/>
              <a:ext cx="746759" cy="973836"/>
            </a:xfrm>
            <a:prstGeom prst="rect">
              <a:avLst/>
            </a:prstGeom>
          </p:spPr>
        </p:pic>
        <p:pic>
          <p:nvPicPr>
            <p:cNvPr id="117" name="object 21">
              <a:extLst>
                <a:ext uri="{FF2B5EF4-FFF2-40B4-BE49-F238E27FC236}">
                  <a16:creationId xmlns:a16="http://schemas.microsoft.com/office/drawing/2014/main" id="{C39C132A-D657-CA46-2786-CC4EE9961FA5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11540" y="1333499"/>
              <a:ext cx="190500" cy="190500"/>
            </a:xfrm>
            <a:prstGeom prst="rect">
              <a:avLst/>
            </a:prstGeom>
          </p:spPr>
        </p:pic>
      </p:grpSp>
      <p:sp>
        <p:nvSpPr>
          <p:cNvPr id="119" name="object 48">
            <a:extLst>
              <a:ext uri="{FF2B5EF4-FFF2-40B4-BE49-F238E27FC236}">
                <a16:creationId xmlns:a16="http://schemas.microsoft.com/office/drawing/2014/main" id="{4AB981B1-D5DE-5310-F803-F041E1AF2DC8}"/>
              </a:ext>
            </a:extLst>
          </p:cNvPr>
          <p:cNvSpPr txBox="1">
            <a:spLocks/>
          </p:cNvSpPr>
          <p:nvPr/>
        </p:nvSpPr>
        <p:spPr>
          <a:xfrm>
            <a:off x="2272665" y="763083"/>
            <a:ext cx="45986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10">
                <a:solidFill>
                  <a:srgbClr val="000000"/>
                </a:solidFill>
                <a:latin typeface="Arial"/>
                <a:cs typeface="Arial"/>
              </a:rPr>
              <a:t>Recruiter</a:t>
            </a:r>
            <a:r>
              <a:rPr lang="en-US" sz="2000" b="1" spc="-1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spc="-10">
                <a:solidFill>
                  <a:srgbClr val="000000"/>
                </a:solidFill>
                <a:latin typeface="Arial"/>
                <a:cs typeface="Arial"/>
              </a:rPr>
              <a:t>Assignment</a:t>
            </a:r>
            <a:r>
              <a:rPr lang="en-US" sz="2000" b="1" spc="-4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spc="-10">
                <a:solidFill>
                  <a:srgbClr val="000000"/>
                </a:solidFill>
                <a:latin typeface="Arial"/>
                <a:cs typeface="Arial"/>
              </a:rPr>
              <a:t>Preference</a:t>
            </a:r>
            <a:r>
              <a:rPr lang="en-US" sz="2000" b="1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spc="-25">
                <a:solidFill>
                  <a:srgbClr val="000000"/>
                </a:solidFill>
                <a:latin typeface="Arial"/>
                <a:cs typeface="Arial"/>
              </a:rPr>
              <a:t>Map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20" name="object 49">
            <a:extLst>
              <a:ext uri="{FF2B5EF4-FFF2-40B4-BE49-F238E27FC236}">
                <a16:creationId xmlns:a16="http://schemas.microsoft.com/office/drawing/2014/main" id="{E81D635F-5CFF-EAE4-FBB5-444FA2CF5AEE}"/>
              </a:ext>
            </a:extLst>
          </p:cNvPr>
          <p:cNvSpPr txBox="1"/>
          <p:nvPr/>
        </p:nvSpPr>
        <p:spPr>
          <a:xfrm>
            <a:off x="427529" y="1133169"/>
            <a:ext cx="816673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9385" algn="l"/>
                <a:tab pos="3637915" algn="l"/>
                <a:tab pos="4043679" algn="l"/>
                <a:tab pos="4840605" algn="l"/>
                <a:tab pos="6532245" algn="l"/>
                <a:tab pos="7191375" algn="l"/>
                <a:tab pos="8153400" algn="l"/>
              </a:tabLst>
            </a:pPr>
            <a:r>
              <a:rPr sz="1200" b="1" spc="-10" dirty="0">
                <a:latin typeface="Arial"/>
                <a:cs typeface="Arial"/>
              </a:rPr>
              <a:t>Name: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200" b="1" spc="-20" dirty="0">
                <a:latin typeface="Arial"/>
                <a:cs typeface="Arial"/>
              </a:rPr>
              <a:t>SSN: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600" spc="-50" dirty="0">
                <a:latin typeface="Arial"/>
                <a:cs typeface="Arial"/>
              </a:rPr>
              <a:t>-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600" spc="-50" dirty="0">
                <a:latin typeface="Arial"/>
                <a:cs typeface="Arial"/>
              </a:rPr>
              <a:t>-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200" b="1" dirty="0">
                <a:latin typeface="Arial"/>
                <a:cs typeface="Arial"/>
              </a:rPr>
              <a:t>Contact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Phone: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(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200" spc="-50" dirty="0">
                <a:latin typeface="Arial"/>
                <a:cs typeface="Arial"/>
              </a:rPr>
              <a:t>)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600" spc="-50" dirty="0">
                <a:latin typeface="Arial"/>
                <a:cs typeface="Arial"/>
              </a:rPr>
              <a:t>-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1" name="object 57">
            <a:extLst>
              <a:ext uri="{FF2B5EF4-FFF2-40B4-BE49-F238E27FC236}">
                <a16:creationId xmlns:a16="http://schemas.microsoft.com/office/drawing/2014/main" id="{A5103EE2-F28F-3ACD-8072-57EBB0C9EA08}"/>
              </a:ext>
            </a:extLst>
          </p:cNvPr>
          <p:cNvSpPr txBox="1"/>
          <p:nvPr/>
        </p:nvSpPr>
        <p:spPr>
          <a:xfrm>
            <a:off x="434640" y="1017092"/>
            <a:ext cx="578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1240" algn="l"/>
              </a:tabLst>
            </a:pPr>
            <a:r>
              <a:rPr sz="1200" b="1" dirty="0">
                <a:latin typeface="Arial"/>
                <a:cs typeface="Arial"/>
              </a:rPr>
              <a:t>Rank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and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10" dirty="0">
                <a:latin typeface="Arial"/>
                <a:cs typeface="Arial"/>
              </a:rPr>
              <a:t>Best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Point </a:t>
            </a:r>
            <a:r>
              <a:rPr sz="1200" b="1" spc="-25" dirty="0"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089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2D72492B-E2C0-5F60-9A38-6DBC9A316E53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51459BC6-967C-DC7F-DF86-5FDAB915DA8F}"/>
              </a:ext>
            </a:extLst>
          </p:cNvPr>
          <p:cNvSpPr txBox="1"/>
          <p:nvPr/>
        </p:nvSpPr>
        <p:spPr>
          <a:xfrm>
            <a:off x="1675447" y="792880"/>
            <a:ext cx="5793105" cy="551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030" algn="ctr">
              <a:lnSpc>
                <a:spcPct val="100000"/>
              </a:lnSpc>
              <a:spcBef>
                <a:spcPts val="100"/>
              </a:spcBef>
            </a:pPr>
            <a:r>
              <a:rPr sz="2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ARMY</a:t>
            </a:r>
            <a:r>
              <a:rPr sz="2200" b="1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RECRUITER</a:t>
            </a:r>
            <a:r>
              <a:rPr sz="2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COURSE</a:t>
            </a:r>
            <a:endParaRPr sz="2200" dirty="0">
              <a:latin typeface="Arial"/>
              <a:cs typeface="Arial"/>
            </a:endParaRPr>
          </a:p>
          <a:p>
            <a:pPr marL="167640" marR="650240" indent="-155575">
              <a:lnSpc>
                <a:spcPct val="100000"/>
              </a:lnSpc>
              <a:spcBef>
                <a:spcPts val="1805"/>
              </a:spcBef>
              <a:buFont typeface="Arial"/>
              <a:buChar char="-"/>
              <a:tabLst>
                <a:tab pos="168275" algn="l"/>
              </a:tabLst>
            </a:pPr>
            <a:r>
              <a:rPr sz="2000" b="1" spc="-10" dirty="0">
                <a:latin typeface="Arial"/>
                <a:cs typeface="Arial"/>
              </a:rPr>
              <a:t>The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ARC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relocated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Ft.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Knox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January 2015.</a:t>
            </a:r>
            <a:endParaRPr sz="2000" dirty="0">
              <a:latin typeface="Arial"/>
              <a:cs typeface="Arial"/>
            </a:endParaRPr>
          </a:p>
          <a:p>
            <a:pPr marL="167640" indent="-155575">
              <a:lnSpc>
                <a:spcPct val="100000"/>
              </a:lnSpc>
              <a:spcBef>
                <a:spcPts val="1000"/>
              </a:spcBef>
              <a:buFont typeface="Arial"/>
              <a:buChar char="-"/>
              <a:tabLst>
                <a:tab pos="168275" algn="l"/>
              </a:tabLst>
            </a:pP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Course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7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Weeks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3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Days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long.</a:t>
            </a:r>
            <a:endParaRPr sz="2000" dirty="0">
              <a:latin typeface="Arial"/>
              <a:cs typeface="Arial"/>
            </a:endParaRPr>
          </a:p>
          <a:p>
            <a:pPr marL="167640" indent="-155575">
              <a:lnSpc>
                <a:spcPct val="100000"/>
              </a:lnSpc>
              <a:spcBef>
                <a:spcPts val="1000"/>
              </a:spcBef>
              <a:buFont typeface="Arial"/>
              <a:buChar char="-"/>
              <a:tabLst>
                <a:tab pos="168275" algn="l"/>
              </a:tabLst>
            </a:pPr>
            <a:r>
              <a:rPr sz="2000" b="1" dirty="0">
                <a:latin typeface="Arial"/>
                <a:cs typeface="Arial"/>
              </a:rPr>
              <a:t>9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Major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Segments</a:t>
            </a:r>
            <a:endParaRPr sz="2000" dirty="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000" b="1" dirty="0">
                <a:latin typeface="Arial"/>
                <a:cs typeface="Arial"/>
              </a:rPr>
              <a:t>Enlistment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Eligibility</a:t>
            </a:r>
            <a:endParaRPr sz="2000" dirty="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000" b="1" dirty="0">
                <a:latin typeface="Arial"/>
                <a:cs typeface="Arial"/>
              </a:rPr>
              <a:t>Recruiting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technology</a:t>
            </a:r>
            <a:endParaRPr sz="2000" dirty="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000" b="1" dirty="0">
                <a:latin typeface="Arial"/>
                <a:cs typeface="Arial"/>
              </a:rPr>
              <a:t>Recruiting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knowledge</a:t>
            </a:r>
            <a:endParaRPr sz="2000" dirty="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000" b="1" dirty="0">
                <a:latin typeface="Arial"/>
                <a:cs typeface="Arial"/>
              </a:rPr>
              <a:t>Interpersonal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Communication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Skills</a:t>
            </a:r>
            <a:endParaRPr sz="2000" dirty="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000" b="1" spc="-10" dirty="0">
                <a:latin typeface="Arial"/>
                <a:cs typeface="Arial"/>
              </a:rPr>
              <a:t>Prospecting</a:t>
            </a:r>
            <a:endParaRPr sz="2000" dirty="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000" b="1" spc="-10" dirty="0">
                <a:latin typeface="Arial"/>
                <a:cs typeface="Arial"/>
              </a:rPr>
              <a:t>Interviewing</a:t>
            </a:r>
            <a:endParaRPr sz="2000" dirty="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000" b="1" spc="-10" dirty="0">
                <a:latin typeface="Arial"/>
                <a:cs typeface="Arial"/>
              </a:rPr>
              <a:t>Processing</a:t>
            </a:r>
            <a:endParaRPr sz="2000" dirty="0">
              <a:latin typeface="Arial"/>
              <a:cs typeface="Arial"/>
            </a:endParaRPr>
          </a:p>
          <a:p>
            <a:pPr marL="926465" lvl="1" indent="-45656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000" b="1" dirty="0">
                <a:latin typeface="Arial"/>
                <a:cs typeface="Arial"/>
              </a:rPr>
              <a:t>Recruiting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Exercise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(RECEX)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3992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F65C1196-3D66-0611-CEA0-F6F7A13A345A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F67C12B1-C8CE-D8E9-7245-77F6DB4D72D0}"/>
              </a:ext>
            </a:extLst>
          </p:cNvPr>
          <p:cNvSpPr txBox="1"/>
          <p:nvPr/>
        </p:nvSpPr>
        <p:spPr>
          <a:xfrm>
            <a:off x="593090" y="1197864"/>
            <a:ext cx="7015480" cy="454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4655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USAREC</a:t>
            </a:r>
            <a:r>
              <a:rPr sz="2400" b="1" u="sng" spc="-10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NEEDS</a:t>
            </a:r>
            <a:r>
              <a:rPr sz="2400" b="1" u="sng" spc="-10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MOTIVATED</a:t>
            </a:r>
            <a:r>
              <a:rPr sz="2400" b="1" u="sng" spc="-14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1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NCOs!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358140" indent="-346075">
              <a:lnSpc>
                <a:spcPct val="100000"/>
              </a:lnSpc>
              <a:buFont typeface="Wingdings"/>
              <a:buChar char=""/>
              <a:tabLst>
                <a:tab pos="358775" algn="l"/>
              </a:tabLst>
            </a:pPr>
            <a:r>
              <a:rPr sz="2400" b="1" spc="-45" dirty="0">
                <a:solidFill>
                  <a:srgbClr val="130200"/>
                </a:solidFill>
                <a:latin typeface="Arial"/>
                <a:cs typeface="Arial"/>
              </a:rPr>
              <a:t>T</a:t>
            </a:r>
            <a:r>
              <a:rPr sz="2200" b="1" spc="-45" dirty="0">
                <a:solidFill>
                  <a:srgbClr val="130200"/>
                </a:solidFill>
                <a:latin typeface="Arial"/>
                <a:cs typeface="Arial"/>
              </a:rPr>
              <a:t>ell</a:t>
            </a:r>
            <a:r>
              <a:rPr sz="2200" b="1" spc="-175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30200"/>
                </a:solidFill>
                <a:latin typeface="Arial"/>
                <a:cs typeface="Arial"/>
              </a:rPr>
              <a:t>YOUR</a:t>
            </a:r>
            <a:r>
              <a:rPr sz="2200" b="1" spc="-175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Army</a:t>
            </a:r>
            <a:r>
              <a:rPr sz="2200" b="1" spc="-30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story to</a:t>
            </a:r>
            <a:r>
              <a:rPr sz="2200" b="1" spc="-20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future</a:t>
            </a:r>
            <a:r>
              <a:rPr sz="2200" b="1" spc="-30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30200"/>
                </a:solidFill>
                <a:latin typeface="Arial"/>
                <a:cs typeface="Arial"/>
              </a:rPr>
              <a:t>Soldiers</a:t>
            </a:r>
            <a:endParaRPr sz="2200" dirty="0">
              <a:latin typeface="Arial"/>
              <a:cs typeface="Arial"/>
            </a:endParaRPr>
          </a:p>
          <a:p>
            <a:pPr marL="358140" indent="-346075">
              <a:lnSpc>
                <a:spcPct val="100000"/>
              </a:lnSpc>
              <a:spcBef>
                <a:spcPts val="910"/>
              </a:spcBef>
              <a:buSzPct val="109090"/>
              <a:buFont typeface="Wingdings"/>
              <a:buChar char=""/>
              <a:tabLst>
                <a:tab pos="358775" algn="l"/>
              </a:tabLst>
            </a:pP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Provide</a:t>
            </a:r>
            <a:r>
              <a:rPr sz="2200" b="1" spc="-85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leadership</a:t>
            </a:r>
            <a:r>
              <a:rPr sz="2200" b="1" spc="-50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and</a:t>
            </a:r>
            <a:r>
              <a:rPr sz="2200" b="1" spc="-50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30200"/>
                </a:solidFill>
                <a:latin typeface="Arial"/>
                <a:cs typeface="Arial"/>
              </a:rPr>
              <a:t>mentorship</a:t>
            </a:r>
            <a:endParaRPr sz="2200" dirty="0">
              <a:latin typeface="Arial"/>
              <a:cs typeface="Arial"/>
            </a:endParaRPr>
          </a:p>
          <a:p>
            <a:pPr marL="358140" indent="-346075">
              <a:lnSpc>
                <a:spcPct val="100000"/>
              </a:lnSpc>
              <a:spcBef>
                <a:spcPts val="900"/>
              </a:spcBef>
              <a:buSzPct val="109090"/>
              <a:buFont typeface="Wingdings"/>
              <a:buChar char=""/>
              <a:tabLst>
                <a:tab pos="358775" algn="l"/>
              </a:tabLst>
            </a:pP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Be</a:t>
            </a:r>
            <a:r>
              <a:rPr sz="2200" b="1" spc="-45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a</a:t>
            </a:r>
            <a:r>
              <a:rPr sz="2200" b="1" spc="-40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role</a:t>
            </a:r>
            <a:r>
              <a:rPr sz="2200" b="1" spc="-45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model</a:t>
            </a:r>
            <a:r>
              <a:rPr sz="2200" b="1" spc="-40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within</a:t>
            </a:r>
            <a:r>
              <a:rPr sz="2200" b="1" spc="-35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your</a:t>
            </a:r>
            <a:r>
              <a:rPr sz="2200" b="1" spc="10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30200"/>
                </a:solidFill>
                <a:latin typeface="Arial"/>
                <a:cs typeface="Arial"/>
              </a:rPr>
              <a:t>community</a:t>
            </a:r>
            <a:endParaRPr sz="2200" dirty="0">
              <a:latin typeface="Arial"/>
              <a:cs typeface="Arial"/>
            </a:endParaRPr>
          </a:p>
          <a:p>
            <a:pPr marL="358140" indent="-346075">
              <a:lnSpc>
                <a:spcPct val="100000"/>
              </a:lnSpc>
              <a:spcBef>
                <a:spcPts val="994"/>
              </a:spcBef>
              <a:buSzPct val="109090"/>
              <a:buFont typeface="Wingdings"/>
              <a:buChar char=""/>
              <a:tabLst>
                <a:tab pos="358775" algn="l"/>
              </a:tabLst>
            </a:pP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Help</a:t>
            </a:r>
            <a:r>
              <a:rPr sz="2200" b="1" spc="-70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someone</a:t>
            </a:r>
            <a:r>
              <a:rPr sz="2200" b="1" spc="-10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find</a:t>
            </a:r>
            <a:r>
              <a:rPr sz="2200" b="1" spc="-35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their</a:t>
            </a:r>
            <a:r>
              <a:rPr sz="2200" b="1" spc="-70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30200"/>
                </a:solidFill>
                <a:latin typeface="Arial"/>
                <a:cs typeface="Arial"/>
              </a:rPr>
              <a:t>strength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3150" dirty="0">
              <a:latin typeface="Arial"/>
              <a:cs typeface="Arial"/>
            </a:endParaRPr>
          </a:p>
          <a:p>
            <a:pPr marL="2675890">
              <a:lnSpc>
                <a:spcPct val="100000"/>
              </a:lnSpc>
            </a:pP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What’s</a:t>
            </a:r>
            <a:r>
              <a:rPr sz="2400" b="1" spc="-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sz="2400" b="1" spc="-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it</a:t>
            </a:r>
            <a:r>
              <a:rPr sz="2400" b="1" spc="-7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for</a:t>
            </a:r>
            <a:r>
              <a:rPr sz="2400" b="1" spc="-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C000"/>
                </a:solidFill>
                <a:latin typeface="Arial"/>
                <a:cs typeface="Arial"/>
              </a:rPr>
              <a:t>you?</a:t>
            </a:r>
            <a:endParaRPr sz="2400" dirty="0">
              <a:latin typeface="Arial"/>
              <a:cs typeface="Arial"/>
            </a:endParaRPr>
          </a:p>
          <a:p>
            <a:pPr marL="234950" indent="-222885">
              <a:lnSpc>
                <a:spcPct val="100000"/>
              </a:lnSpc>
              <a:spcBef>
                <a:spcPts val="1205"/>
              </a:spcBef>
              <a:buSzPct val="90909"/>
              <a:buFont typeface="Wingdings"/>
              <a:buChar char=""/>
              <a:tabLst>
                <a:tab pos="235585" algn="l"/>
              </a:tabLst>
            </a:pP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36</a:t>
            </a:r>
            <a:r>
              <a:rPr sz="2200" b="1" spc="-60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months</a:t>
            </a:r>
            <a:r>
              <a:rPr sz="2200" b="1" spc="-40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dwell</a:t>
            </a:r>
            <a:r>
              <a:rPr sz="2200" b="1" spc="-95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130200"/>
                </a:solidFill>
                <a:latin typeface="Arial"/>
                <a:cs typeface="Arial"/>
              </a:rPr>
              <a:t>time</a:t>
            </a:r>
            <a:endParaRPr sz="2200" dirty="0">
              <a:latin typeface="Arial"/>
              <a:cs typeface="Arial"/>
            </a:endParaRPr>
          </a:p>
          <a:p>
            <a:pPr marL="234950" indent="-222885">
              <a:lnSpc>
                <a:spcPct val="100000"/>
              </a:lnSpc>
              <a:spcBef>
                <a:spcPts val="305"/>
              </a:spcBef>
              <a:buSzPct val="90909"/>
              <a:buFont typeface="Wingdings"/>
              <a:buChar char=""/>
              <a:tabLst>
                <a:tab pos="235585" algn="l"/>
              </a:tabLst>
            </a:pP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Subsidized</a:t>
            </a:r>
            <a:r>
              <a:rPr sz="2200" b="1" spc="-105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child</a:t>
            </a:r>
            <a:r>
              <a:rPr sz="2200" b="1" spc="-80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130200"/>
                </a:solidFill>
                <a:latin typeface="Arial"/>
                <a:cs typeface="Arial"/>
              </a:rPr>
              <a:t>care</a:t>
            </a:r>
            <a:endParaRPr sz="2200" dirty="0">
              <a:latin typeface="Arial"/>
              <a:cs typeface="Arial"/>
            </a:endParaRPr>
          </a:p>
          <a:p>
            <a:pPr marL="234950" indent="-222885">
              <a:lnSpc>
                <a:spcPct val="100000"/>
              </a:lnSpc>
              <a:spcBef>
                <a:spcPts val="300"/>
              </a:spcBef>
              <a:buSzPct val="90909"/>
              <a:buFont typeface="Wingdings"/>
              <a:buChar char=""/>
              <a:tabLst>
                <a:tab pos="235585" algn="l"/>
              </a:tabLst>
            </a:pP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Opportunity</a:t>
            </a:r>
            <a:r>
              <a:rPr sz="2200" b="1" spc="-85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30200"/>
                </a:solidFill>
                <a:latin typeface="Arial"/>
                <a:cs typeface="Arial"/>
              </a:rPr>
              <a:t>for</a:t>
            </a:r>
            <a:r>
              <a:rPr sz="2200" b="1" spc="-50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30200"/>
                </a:solidFill>
                <a:latin typeface="Arial"/>
                <a:cs typeface="Arial"/>
              </a:rPr>
              <a:t>Career</a:t>
            </a:r>
            <a:r>
              <a:rPr sz="2200" b="1" spc="-210" dirty="0">
                <a:solidFill>
                  <a:srgbClr val="1302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30200"/>
                </a:solidFill>
                <a:latin typeface="Arial"/>
                <a:cs typeface="Arial"/>
              </a:rPr>
              <a:t>Advancement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4" name="object 14">
            <a:extLst>
              <a:ext uri="{FF2B5EF4-FFF2-40B4-BE49-F238E27FC236}">
                <a16:creationId xmlns:a16="http://schemas.microsoft.com/office/drawing/2014/main" id="{5EBED60D-C21F-A644-2248-731D5F5672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1713" y="2468613"/>
            <a:ext cx="2260092" cy="30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84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4962B122-09FE-FFAC-1E43-A2BBD171F8EF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58F20441-3381-812E-8E18-B298603F73E2}"/>
              </a:ext>
            </a:extLst>
          </p:cNvPr>
          <p:cNvSpPr txBox="1">
            <a:spLocks/>
          </p:cNvSpPr>
          <p:nvPr/>
        </p:nvSpPr>
        <p:spPr>
          <a:xfrm>
            <a:off x="1179609" y="1874194"/>
            <a:ext cx="6650355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800"/>
              </a:lnSpc>
              <a:spcBef>
                <a:spcPts val="100"/>
              </a:spcBef>
            </a:pPr>
            <a:r>
              <a:rPr lang="en-US" sz="2400" b="1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usarmy.knox.usarec.mbx.HQ-</a:t>
            </a:r>
            <a:r>
              <a:rPr lang="en-US" sz="2400" b="1" u="sng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g1-</a:t>
            </a:r>
            <a:r>
              <a:rPr lang="en-US" sz="2400" b="1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rtr@army.mil</a:t>
            </a:r>
            <a:endParaRPr lang="en-US" sz="2400">
              <a:latin typeface="Arial"/>
              <a:cs typeface="Arial"/>
            </a:endParaRPr>
          </a:p>
          <a:p>
            <a:pPr marR="292735" algn="ctr">
              <a:lnSpc>
                <a:spcPts val="2800"/>
              </a:lnSpc>
            </a:pPr>
            <a:r>
              <a:rPr lang="en-US" sz="2400" b="1" spc="-25">
                <a:solidFill>
                  <a:srgbClr val="F8C72F"/>
                </a:solidFill>
                <a:latin typeface="Arial"/>
                <a:cs typeface="Arial"/>
              </a:rPr>
              <a:t>or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63C8156F-DBF0-0C9D-BCF8-6D6FBCECB4F5}"/>
              </a:ext>
            </a:extLst>
          </p:cNvPr>
          <p:cNvSpPr txBox="1"/>
          <p:nvPr/>
        </p:nvSpPr>
        <p:spPr>
          <a:xfrm>
            <a:off x="1867696" y="2608000"/>
            <a:ext cx="5496560" cy="242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3070" marR="167830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8C72F"/>
                </a:solidFill>
                <a:latin typeface="Arial"/>
                <a:cs typeface="Arial"/>
              </a:rPr>
              <a:t>DSN:</a:t>
            </a:r>
            <a:r>
              <a:rPr sz="2400" b="1" spc="-50" dirty="0">
                <a:solidFill>
                  <a:srgbClr val="F8C72F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F8C72F"/>
                </a:solidFill>
                <a:latin typeface="Arial"/>
                <a:cs typeface="Arial"/>
              </a:rPr>
              <a:t>536-</a:t>
            </a:r>
            <a:r>
              <a:rPr sz="2400" b="1" spc="-20" dirty="0">
                <a:solidFill>
                  <a:srgbClr val="F8C72F"/>
                </a:solidFill>
                <a:latin typeface="Arial"/>
                <a:cs typeface="Arial"/>
              </a:rPr>
              <a:t>xxxx </a:t>
            </a:r>
            <a:r>
              <a:rPr sz="2400" b="1" spc="-10" dirty="0">
                <a:solidFill>
                  <a:srgbClr val="F8C72F"/>
                </a:solidFill>
                <a:latin typeface="Arial"/>
                <a:cs typeface="Arial"/>
              </a:rPr>
              <a:t>Comm:</a:t>
            </a:r>
            <a:endParaRPr sz="2400">
              <a:latin typeface="Arial"/>
              <a:cs typeface="Arial"/>
            </a:endParaRPr>
          </a:p>
          <a:p>
            <a:pPr marL="10160" algn="ctr">
              <a:lnSpc>
                <a:spcPts val="2725"/>
              </a:lnSpc>
            </a:pPr>
            <a:r>
              <a:rPr sz="2400" b="1" spc="-10" dirty="0">
                <a:solidFill>
                  <a:srgbClr val="F8C72F"/>
                </a:solidFill>
                <a:latin typeface="Arial"/>
                <a:cs typeface="Arial"/>
              </a:rPr>
              <a:t>502-626-1736/3228</a:t>
            </a:r>
            <a:endParaRPr sz="2400">
              <a:latin typeface="Arial"/>
              <a:cs typeface="Arial"/>
            </a:endParaRPr>
          </a:p>
          <a:p>
            <a:pPr marR="125095" algn="ctr">
              <a:lnSpc>
                <a:spcPct val="100000"/>
              </a:lnSpc>
              <a:spcBef>
                <a:spcPts val="790"/>
              </a:spcBef>
            </a:pPr>
            <a:r>
              <a:rPr sz="2000" b="1" dirty="0">
                <a:solidFill>
                  <a:srgbClr val="F8C72F"/>
                </a:solidFill>
                <a:latin typeface="Arial"/>
                <a:cs typeface="Arial"/>
              </a:rPr>
              <a:t>MSG</a:t>
            </a:r>
            <a:r>
              <a:rPr sz="2000" b="1" spc="-90" dirty="0">
                <a:solidFill>
                  <a:srgbClr val="F8C72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8C72F"/>
                </a:solidFill>
                <a:latin typeface="Arial"/>
                <a:cs typeface="Arial"/>
              </a:rPr>
              <a:t>Venessa</a:t>
            </a:r>
            <a:r>
              <a:rPr sz="2000" b="1" spc="-40" dirty="0">
                <a:solidFill>
                  <a:srgbClr val="F8C72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8C72F"/>
                </a:solidFill>
                <a:latin typeface="Arial"/>
                <a:cs typeface="Arial"/>
              </a:rPr>
              <a:t>Grambusch/SFC</a:t>
            </a:r>
            <a:r>
              <a:rPr sz="2000" b="1" spc="-45" dirty="0">
                <a:solidFill>
                  <a:srgbClr val="F8C7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8C72F"/>
                </a:solidFill>
                <a:latin typeface="Arial"/>
                <a:cs typeface="Arial"/>
              </a:rPr>
              <a:t>Olisa</a:t>
            </a:r>
            <a:r>
              <a:rPr sz="2000" b="1" spc="-65" dirty="0">
                <a:solidFill>
                  <a:srgbClr val="F8C72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8C72F"/>
                </a:solidFill>
                <a:latin typeface="Arial"/>
                <a:cs typeface="Arial"/>
              </a:rPr>
              <a:t>Powell</a:t>
            </a:r>
            <a:endParaRPr sz="2000">
              <a:latin typeface="Arial"/>
              <a:cs typeface="Arial"/>
            </a:endParaRPr>
          </a:p>
          <a:p>
            <a:pPr marR="475615" algn="ctr">
              <a:lnSpc>
                <a:spcPct val="100000"/>
              </a:lnSpc>
            </a:pPr>
            <a:r>
              <a:rPr sz="2000" b="1" spc="-25" dirty="0">
                <a:solidFill>
                  <a:srgbClr val="F8C72F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b="1" dirty="0">
                <a:solidFill>
                  <a:srgbClr val="F8C72F"/>
                </a:solidFill>
                <a:latin typeface="Arial"/>
                <a:cs typeface="Arial"/>
              </a:rPr>
              <a:t>Division</a:t>
            </a:r>
            <a:r>
              <a:rPr sz="2000" b="1" spc="-80" dirty="0">
                <a:solidFill>
                  <a:srgbClr val="F8C7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8C72F"/>
                </a:solidFill>
                <a:latin typeface="Arial"/>
                <a:cs typeface="Arial"/>
              </a:rPr>
              <a:t>Outreach</a:t>
            </a:r>
            <a:r>
              <a:rPr sz="2000" b="1" spc="-70" dirty="0">
                <a:solidFill>
                  <a:srgbClr val="F8C7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8C72F"/>
                </a:solidFill>
                <a:latin typeface="Arial"/>
                <a:cs typeface="Arial"/>
              </a:rPr>
              <a:t>NCO</a:t>
            </a:r>
            <a:r>
              <a:rPr sz="2000" b="1" spc="-55" dirty="0">
                <a:solidFill>
                  <a:srgbClr val="F8C7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8C72F"/>
                </a:solidFill>
                <a:latin typeface="Arial"/>
                <a:cs typeface="Arial"/>
              </a:rPr>
              <a:t>at</a:t>
            </a:r>
            <a:r>
              <a:rPr sz="2000" b="1" spc="-90" dirty="0">
                <a:solidFill>
                  <a:srgbClr val="F8C7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8C72F"/>
                </a:solidFill>
                <a:latin typeface="Arial"/>
                <a:cs typeface="Arial"/>
              </a:rPr>
              <a:t>the</a:t>
            </a:r>
            <a:r>
              <a:rPr sz="2000" b="1" spc="-75" dirty="0">
                <a:solidFill>
                  <a:srgbClr val="F8C7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8C72F"/>
                </a:solidFill>
                <a:latin typeface="Arial"/>
                <a:cs typeface="Arial"/>
              </a:rPr>
              <a:t>nearest</a:t>
            </a:r>
            <a:r>
              <a:rPr sz="2000" b="1" spc="-75" dirty="0">
                <a:solidFill>
                  <a:srgbClr val="F8C72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8C72F"/>
                </a:solidFill>
                <a:latin typeface="Arial"/>
                <a:cs typeface="Arial"/>
              </a:rPr>
              <a:t>Military Installation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83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3">
            <a:extLst>
              <a:ext uri="{FF2B5EF4-FFF2-40B4-BE49-F238E27FC236}">
                <a16:creationId xmlns:a16="http://schemas.microsoft.com/office/drawing/2014/main" id="{D11916C2-C6F9-CE67-D064-08228E285047}"/>
              </a:ext>
            </a:extLst>
          </p:cNvPr>
          <p:cNvSpPr txBox="1"/>
          <p:nvPr/>
        </p:nvSpPr>
        <p:spPr>
          <a:xfrm>
            <a:off x="1246916" y="3914427"/>
            <a:ext cx="19119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SFC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Powell,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Olisa </a:t>
            </a:r>
            <a:r>
              <a:rPr sz="1800" b="1" dirty="0">
                <a:latin typeface="Calibri"/>
                <a:cs typeface="Calibri"/>
              </a:rPr>
              <a:t>Recruit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Recruiter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Team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NCO </a:t>
            </a:r>
            <a:r>
              <a:rPr sz="1800" b="1" spc="-10" dirty="0">
                <a:latin typeface="Calibri"/>
                <a:cs typeface="Calibri"/>
              </a:rPr>
              <a:t>502-626-</a:t>
            </a:r>
            <a:r>
              <a:rPr sz="1800" b="1" spc="-20" dirty="0">
                <a:latin typeface="Calibri"/>
                <a:cs typeface="Calibri"/>
              </a:rPr>
              <a:t>3228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0933FB92-E76D-E1CB-032F-9C1B56472EA2}"/>
              </a:ext>
            </a:extLst>
          </p:cNvPr>
          <p:cNvSpPr txBox="1"/>
          <p:nvPr/>
        </p:nvSpPr>
        <p:spPr>
          <a:xfrm>
            <a:off x="7083582" y="3978689"/>
            <a:ext cx="663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Vacant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6A46FBA4-98C5-B70F-85D1-9507B0E38A2C}"/>
              </a:ext>
            </a:extLst>
          </p:cNvPr>
          <p:cNvSpPr txBox="1"/>
          <p:nvPr/>
        </p:nvSpPr>
        <p:spPr>
          <a:xfrm>
            <a:off x="2654837" y="1318802"/>
            <a:ext cx="42316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Arial"/>
                <a:cs typeface="Arial"/>
              </a:rPr>
              <a:t>Recruit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Recruiter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Team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B18A69E9-F87F-8839-64DE-9DEA4011E2D7}"/>
              </a:ext>
            </a:extLst>
          </p:cNvPr>
          <p:cNvSpPr txBox="1"/>
          <p:nvPr/>
        </p:nvSpPr>
        <p:spPr>
          <a:xfrm>
            <a:off x="3570254" y="2054385"/>
            <a:ext cx="24657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MSG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Grambusch,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Venessa </a:t>
            </a:r>
            <a:r>
              <a:rPr sz="1800" b="1" dirty="0">
                <a:latin typeface="Calibri"/>
                <a:cs typeface="Calibri"/>
              </a:rPr>
              <a:t>Recruit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Recruiter </a:t>
            </a:r>
            <a:r>
              <a:rPr sz="1800" b="1" spc="-85" dirty="0">
                <a:latin typeface="Calibri"/>
                <a:cs typeface="Calibri"/>
              </a:rPr>
              <a:t>Team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NCOIC</a:t>
            </a:r>
            <a:endParaRPr sz="1800">
              <a:latin typeface="Calibri"/>
              <a:cs typeface="Calibri"/>
            </a:endParaRPr>
          </a:p>
          <a:p>
            <a:pPr marR="19685"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502-626-</a:t>
            </a:r>
            <a:r>
              <a:rPr sz="1800" b="1" spc="-20" dirty="0">
                <a:latin typeface="Calibri"/>
                <a:cs typeface="Calibri"/>
              </a:rPr>
              <a:t>1736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17">
            <a:extLst>
              <a:ext uri="{FF2B5EF4-FFF2-40B4-BE49-F238E27FC236}">
                <a16:creationId xmlns:a16="http://schemas.microsoft.com/office/drawing/2014/main" id="{47817FDA-AF44-ABED-D544-16CB5BC50CA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0761" y="3268505"/>
            <a:ext cx="2407157" cy="2680716"/>
          </a:xfrm>
          <a:prstGeom prst="rect">
            <a:avLst/>
          </a:prstGeom>
        </p:spPr>
      </p:pic>
      <p:sp>
        <p:nvSpPr>
          <p:cNvPr id="7" name="object 12">
            <a:extLst>
              <a:ext uri="{FF2B5EF4-FFF2-40B4-BE49-F238E27FC236}">
                <a16:creationId xmlns:a16="http://schemas.microsoft.com/office/drawing/2014/main" id="{B5471569-9512-0312-178C-39D30BA99A40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</p:spTree>
    <p:extLst>
      <p:ext uri="{BB962C8B-B14F-4D97-AF65-F5344CB8AC3E}">
        <p14:creationId xmlns:p14="http://schemas.microsoft.com/office/powerpoint/2010/main" val="1290894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83AC7A60-0A1B-BE00-0EA7-B04452F58BEB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86A6D4E7-C9B4-D487-F71D-1CD0A1C8F94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8900" y="1859072"/>
            <a:ext cx="3886200" cy="359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3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11964DE1-4428-1949-1372-CF2CA7EE3AAF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93EF5C1-3A9F-999F-1262-B4FE7316E34D}"/>
              </a:ext>
            </a:extLst>
          </p:cNvPr>
          <p:cNvSpPr txBox="1"/>
          <p:nvPr/>
        </p:nvSpPr>
        <p:spPr>
          <a:xfrm>
            <a:off x="3173485" y="870366"/>
            <a:ext cx="2913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Family</a:t>
            </a:r>
            <a:r>
              <a:rPr sz="24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400" b="1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Recruiting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A37C1C96-F252-8282-0CF2-FDE6C047F44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9841" y="1342045"/>
            <a:ext cx="2949702" cy="2369819"/>
          </a:xfrm>
          <a:prstGeom prst="rect">
            <a:avLst/>
          </a:prstGeom>
        </p:spPr>
      </p:pic>
      <p:grpSp>
        <p:nvGrpSpPr>
          <p:cNvPr id="5" name="object 5">
            <a:extLst>
              <a:ext uri="{FF2B5EF4-FFF2-40B4-BE49-F238E27FC236}">
                <a16:creationId xmlns:a16="http://schemas.microsoft.com/office/drawing/2014/main" id="{A9ABA249-4A7C-DACA-8205-84A99EAAADCA}"/>
              </a:ext>
            </a:extLst>
          </p:cNvPr>
          <p:cNvGrpSpPr/>
          <p:nvPr/>
        </p:nvGrpSpPr>
        <p:grpSpPr>
          <a:xfrm>
            <a:off x="943112" y="1355760"/>
            <a:ext cx="5422900" cy="4914900"/>
            <a:chOff x="1315974" y="2021585"/>
            <a:chExt cx="5422900" cy="4914900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9EE07595-F6E8-E8E3-0CB3-4020C022A77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5974" y="2021585"/>
              <a:ext cx="3026664" cy="2381250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FC791E46-671C-B8A1-682A-028C349B5C7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6391" y="4437887"/>
              <a:ext cx="3601974" cy="2498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571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4EAACE61-DABD-9EF6-47BA-4956238CD94C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D8CC6B92-30F6-3A7E-CA84-2F7251C9B187}"/>
              </a:ext>
            </a:extLst>
          </p:cNvPr>
          <p:cNvSpPr txBox="1"/>
          <p:nvPr/>
        </p:nvSpPr>
        <p:spPr>
          <a:xfrm>
            <a:off x="4013255" y="797099"/>
            <a:ext cx="11226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AGENDA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14">
            <a:extLst>
              <a:ext uri="{FF2B5EF4-FFF2-40B4-BE49-F238E27FC236}">
                <a16:creationId xmlns:a16="http://schemas.microsoft.com/office/drawing/2014/main" id="{EAB66F0A-0AF5-79F8-46A0-E152AEEC3E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276" y="1387394"/>
            <a:ext cx="6425183" cy="49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1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9B22AF01-D773-4486-DBD2-8564C4892725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  <p:pic>
        <p:nvPicPr>
          <p:cNvPr id="4" name="object 13">
            <a:extLst>
              <a:ext uri="{FF2B5EF4-FFF2-40B4-BE49-F238E27FC236}">
                <a16:creationId xmlns:a16="http://schemas.microsoft.com/office/drawing/2014/main" id="{35640491-F14E-4C50-1B70-C07031ADCC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8266" y="1240726"/>
            <a:ext cx="4858511" cy="640079"/>
          </a:xfrm>
          <a:prstGeom prst="rect">
            <a:avLst/>
          </a:prstGeom>
        </p:spPr>
      </p:pic>
      <p:sp>
        <p:nvSpPr>
          <p:cNvPr id="5" name="object 14">
            <a:extLst>
              <a:ext uri="{FF2B5EF4-FFF2-40B4-BE49-F238E27FC236}">
                <a16:creationId xmlns:a16="http://schemas.microsoft.com/office/drawing/2014/main" id="{1A3FBC20-529F-D521-AF29-F16EE660AE49}"/>
              </a:ext>
            </a:extLst>
          </p:cNvPr>
          <p:cNvSpPr txBox="1">
            <a:spLocks/>
          </p:cNvSpPr>
          <p:nvPr/>
        </p:nvSpPr>
        <p:spPr>
          <a:xfrm>
            <a:off x="901446" y="1178242"/>
            <a:ext cx="7341107" cy="4501515"/>
          </a:xfrm>
          <a:prstGeom prst="rect">
            <a:avLst/>
          </a:prstGeom>
        </p:spPr>
        <p:txBody>
          <a:bodyPr vert="horz" wrap="square" lIns="0" tIns="85923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marR="5080">
              <a:lnSpc>
                <a:spcPct val="110000"/>
              </a:lnSpc>
              <a:spcBef>
                <a:spcPts val="95"/>
              </a:spcBef>
            </a:pPr>
            <a:r>
              <a:rPr lang="en-US">
                <a:latin typeface="Arial"/>
                <a:cs typeface="Arial"/>
              </a:rPr>
              <a:t>“</a:t>
            </a:r>
            <a:r>
              <a:rPr lang="en-US" spc="-175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An</a:t>
            </a:r>
            <a:r>
              <a:rPr lang="en-US" spc="-20">
                <a:latin typeface="Arial"/>
                <a:cs typeface="Arial"/>
              </a:rPr>
              <a:t> all-</a:t>
            </a:r>
            <a:r>
              <a:rPr lang="en-US">
                <a:latin typeface="Arial"/>
                <a:cs typeface="Arial"/>
              </a:rPr>
              <a:t>volunteer</a:t>
            </a:r>
            <a:r>
              <a:rPr lang="en-US" spc="25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team</a:t>
            </a:r>
            <a:r>
              <a:rPr lang="en-US" spc="15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sustaining</a:t>
            </a:r>
            <a:r>
              <a:rPr lang="en-US" spc="-15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an</a:t>
            </a:r>
            <a:r>
              <a:rPr lang="en-US" spc="-35">
                <a:latin typeface="Arial"/>
                <a:cs typeface="Arial"/>
              </a:rPr>
              <a:t> </a:t>
            </a:r>
            <a:r>
              <a:rPr lang="en-US" spc="-20">
                <a:latin typeface="Arial"/>
                <a:cs typeface="Arial"/>
              </a:rPr>
              <a:t>all- </a:t>
            </a:r>
            <a:r>
              <a:rPr lang="en-US">
                <a:latin typeface="Arial"/>
                <a:cs typeface="Arial"/>
              </a:rPr>
              <a:t>volunteer</a:t>
            </a:r>
            <a:r>
              <a:rPr lang="en-US" spc="-5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army…</a:t>
            </a:r>
            <a:r>
              <a:rPr lang="en-US" spc="-65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A</a:t>
            </a:r>
            <a:r>
              <a:rPr lang="en-US" spc="-65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mutually</a:t>
            </a:r>
            <a:r>
              <a:rPr lang="en-US" spc="-50">
                <a:latin typeface="Arial"/>
                <a:cs typeface="Arial"/>
              </a:rPr>
              <a:t> </a:t>
            </a:r>
            <a:r>
              <a:rPr lang="en-US" spc="-10">
                <a:latin typeface="Arial"/>
                <a:cs typeface="Arial"/>
              </a:rPr>
              <a:t>supporting </a:t>
            </a:r>
            <a:r>
              <a:rPr lang="en-US">
                <a:latin typeface="Arial"/>
                <a:cs typeface="Arial"/>
              </a:rPr>
              <a:t>relationship</a:t>
            </a:r>
            <a:r>
              <a:rPr lang="en-US" spc="-3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with</a:t>
            </a:r>
            <a:r>
              <a:rPr lang="en-US" spc="-35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families</a:t>
            </a:r>
            <a:r>
              <a:rPr lang="en-US" spc="-1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&amp;</a:t>
            </a:r>
            <a:r>
              <a:rPr lang="en-US" spc="-70">
                <a:latin typeface="Arial"/>
                <a:cs typeface="Arial"/>
              </a:rPr>
              <a:t> </a:t>
            </a:r>
            <a:r>
              <a:rPr lang="en-US" spc="-10">
                <a:latin typeface="Arial"/>
                <a:cs typeface="Arial"/>
              </a:rPr>
              <a:t>communities </a:t>
            </a:r>
            <a:r>
              <a:rPr lang="en-US">
                <a:latin typeface="Arial"/>
                <a:cs typeface="Arial"/>
              </a:rPr>
              <a:t>enabled</a:t>
            </a:r>
            <a:r>
              <a:rPr lang="en-US" spc="-1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by</a:t>
            </a:r>
            <a:r>
              <a:rPr lang="en-US" spc="-7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a</a:t>
            </a:r>
            <a:r>
              <a:rPr lang="en-US" spc="-2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network</a:t>
            </a:r>
            <a:r>
              <a:rPr lang="en-US" spc="-2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of</a:t>
            </a:r>
            <a:r>
              <a:rPr lang="en-US" spc="-55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shared</a:t>
            </a:r>
            <a:r>
              <a:rPr lang="en-US" spc="-15">
                <a:latin typeface="Arial"/>
                <a:cs typeface="Arial"/>
              </a:rPr>
              <a:t> </a:t>
            </a:r>
            <a:r>
              <a:rPr lang="en-US" spc="-10">
                <a:latin typeface="Arial"/>
                <a:cs typeface="Arial"/>
              </a:rPr>
              <a:t>knowledge </a:t>
            </a:r>
            <a:r>
              <a:rPr lang="en-US">
                <a:latin typeface="Arial"/>
                <a:cs typeface="Arial"/>
              </a:rPr>
              <a:t>using</a:t>
            </a:r>
            <a:r>
              <a:rPr lang="en-US" spc="-5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leading</a:t>
            </a:r>
            <a:r>
              <a:rPr lang="en-US" spc="-7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edge</a:t>
            </a:r>
            <a:r>
              <a:rPr lang="en-US" spc="-3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technologies</a:t>
            </a:r>
            <a:r>
              <a:rPr lang="en-US" spc="35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&amp;</a:t>
            </a:r>
            <a:r>
              <a:rPr lang="en-US" spc="-80">
                <a:latin typeface="Arial"/>
                <a:cs typeface="Arial"/>
              </a:rPr>
              <a:t> </a:t>
            </a:r>
            <a:r>
              <a:rPr lang="en-US" spc="-10">
                <a:latin typeface="Arial"/>
                <a:cs typeface="Arial"/>
              </a:rPr>
              <a:t>premier </a:t>
            </a:r>
            <a:r>
              <a:rPr lang="en-US">
                <a:latin typeface="Arial"/>
                <a:cs typeface="Arial"/>
              </a:rPr>
              <a:t>recruiting</a:t>
            </a:r>
            <a:r>
              <a:rPr lang="en-US" spc="-25">
                <a:latin typeface="Arial"/>
                <a:cs typeface="Arial"/>
              </a:rPr>
              <a:t> </a:t>
            </a:r>
            <a:r>
              <a:rPr lang="en-US" spc="-10">
                <a:latin typeface="Arial"/>
                <a:cs typeface="Arial"/>
              </a:rPr>
              <a:t>practices.”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541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D8DFB7FC-C59D-0BFD-53A8-DE710BEA17A5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F14A3523-18AD-12D7-A499-B6EB27C804C1}"/>
              </a:ext>
            </a:extLst>
          </p:cNvPr>
          <p:cNvSpPr txBox="1"/>
          <p:nvPr/>
        </p:nvSpPr>
        <p:spPr>
          <a:xfrm>
            <a:off x="3284397" y="975715"/>
            <a:ext cx="282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RECRUITING</a:t>
            </a:r>
            <a:r>
              <a:rPr sz="18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826CBAD0-8552-A865-45AF-48FF02B90F8E}"/>
              </a:ext>
            </a:extLst>
          </p:cNvPr>
          <p:cNvSpPr txBox="1"/>
          <p:nvPr/>
        </p:nvSpPr>
        <p:spPr>
          <a:xfrm>
            <a:off x="283387" y="1477011"/>
            <a:ext cx="2771775" cy="195198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Planning</a:t>
            </a:r>
            <a:endParaRPr sz="1600">
              <a:latin typeface="Arial"/>
              <a:cs typeface="Arial"/>
            </a:endParaRPr>
          </a:p>
          <a:p>
            <a:pPr marL="526415" indent="-287020">
              <a:lnSpc>
                <a:spcPct val="100000"/>
              </a:lnSpc>
              <a:spcBef>
                <a:spcPts val="309"/>
              </a:spcBef>
              <a:buFont typeface="Arial"/>
              <a:buChar char="–"/>
              <a:tabLst>
                <a:tab pos="526415" algn="l"/>
                <a:tab pos="527050" algn="l"/>
              </a:tabLst>
            </a:pPr>
            <a:r>
              <a:rPr sz="1400" b="1" spc="-20" dirty="0">
                <a:latin typeface="Arial"/>
                <a:cs typeface="Arial"/>
              </a:rPr>
              <a:t>Operating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Environment</a:t>
            </a:r>
            <a:endParaRPr sz="1400">
              <a:latin typeface="Arial"/>
              <a:cs typeface="Arial"/>
            </a:endParaRPr>
          </a:p>
          <a:p>
            <a:pPr marL="526415" indent="-287020">
              <a:lnSpc>
                <a:spcPct val="100000"/>
              </a:lnSpc>
              <a:spcBef>
                <a:spcPts val="495"/>
              </a:spcBef>
              <a:buFont typeface="Arial"/>
              <a:buChar char="–"/>
              <a:tabLst>
                <a:tab pos="526415" algn="l"/>
                <a:tab pos="527050" algn="l"/>
              </a:tabLst>
            </a:pPr>
            <a:r>
              <a:rPr sz="1400" b="1" spc="-10" dirty="0">
                <a:latin typeface="Arial"/>
                <a:cs typeface="Arial"/>
              </a:rPr>
              <a:t>Roles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Responsibilities</a:t>
            </a:r>
            <a:endParaRPr sz="1400">
              <a:latin typeface="Arial"/>
              <a:cs typeface="Arial"/>
            </a:endParaRPr>
          </a:p>
          <a:p>
            <a:pPr marL="526415" indent="-28702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526415" algn="l"/>
                <a:tab pos="527050" algn="l"/>
              </a:tabLst>
            </a:pPr>
            <a:r>
              <a:rPr sz="1400" b="1" spc="-20" dirty="0">
                <a:latin typeface="Arial"/>
                <a:cs typeface="Arial"/>
              </a:rPr>
              <a:t>Recruiting </a:t>
            </a:r>
            <a:r>
              <a:rPr sz="1400" b="1" spc="-10" dirty="0">
                <a:latin typeface="Arial"/>
                <a:cs typeface="Arial"/>
              </a:rPr>
              <a:t>Operations</a:t>
            </a:r>
            <a:endParaRPr sz="1400">
              <a:latin typeface="Arial"/>
              <a:cs typeface="Arial"/>
            </a:endParaRPr>
          </a:p>
          <a:p>
            <a:pPr marL="526415" indent="-287020">
              <a:lnSpc>
                <a:spcPct val="100000"/>
              </a:lnSpc>
              <a:spcBef>
                <a:spcPts val="500"/>
              </a:spcBef>
              <a:buFont typeface="Arial"/>
              <a:buChar char="–"/>
              <a:tabLst>
                <a:tab pos="526415" algn="l"/>
                <a:tab pos="527050" algn="l"/>
              </a:tabLst>
            </a:pPr>
            <a:r>
              <a:rPr sz="1400" b="1" spc="-20" dirty="0">
                <a:latin typeface="Arial"/>
                <a:cs typeface="Arial"/>
              </a:rPr>
              <a:t>Decisive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Operations</a:t>
            </a:r>
            <a:endParaRPr sz="1400">
              <a:latin typeface="Arial"/>
              <a:cs typeface="Arial"/>
            </a:endParaRPr>
          </a:p>
          <a:p>
            <a:pPr marL="526415" indent="-287020">
              <a:lnSpc>
                <a:spcPct val="100000"/>
              </a:lnSpc>
              <a:spcBef>
                <a:spcPts val="495"/>
              </a:spcBef>
              <a:buFont typeface="Arial"/>
              <a:buChar char="–"/>
              <a:tabLst>
                <a:tab pos="526415" algn="l"/>
                <a:tab pos="527050" algn="l"/>
              </a:tabLst>
            </a:pPr>
            <a:r>
              <a:rPr sz="1400" b="1" spc="-25" dirty="0">
                <a:latin typeface="Arial"/>
                <a:cs typeface="Arial"/>
              </a:rPr>
              <a:t>Shaping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Operations</a:t>
            </a:r>
            <a:endParaRPr sz="1400">
              <a:latin typeface="Arial"/>
              <a:cs typeface="Arial"/>
            </a:endParaRPr>
          </a:p>
          <a:p>
            <a:pPr marL="526415" indent="-28702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526415" algn="l"/>
                <a:tab pos="527050" algn="l"/>
              </a:tabLst>
            </a:pPr>
            <a:r>
              <a:rPr sz="1400" b="1" spc="-20" dirty="0">
                <a:latin typeface="Arial"/>
                <a:cs typeface="Arial"/>
              </a:rPr>
              <a:t>Sustaining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Operations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DA00E7CA-B588-C7E0-AF51-C9EE8A685E78}"/>
              </a:ext>
            </a:extLst>
          </p:cNvPr>
          <p:cNvSpPr txBox="1"/>
          <p:nvPr/>
        </p:nvSpPr>
        <p:spPr>
          <a:xfrm>
            <a:off x="292532" y="3842867"/>
            <a:ext cx="20491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Execute</a:t>
            </a:r>
            <a:r>
              <a:rPr sz="16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Tactical</a:t>
            </a:r>
            <a:r>
              <a:rPr sz="16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62B06847-B43A-8490-DFA2-EEEC42336A5F}"/>
              </a:ext>
            </a:extLst>
          </p:cNvPr>
          <p:cNvSpPr txBox="1"/>
          <p:nvPr/>
        </p:nvSpPr>
        <p:spPr>
          <a:xfrm>
            <a:off x="390576" y="4141266"/>
            <a:ext cx="3521075" cy="195072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95"/>
              </a:spcBef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400" b="1" spc="-20" dirty="0">
                <a:latin typeface="Arial"/>
                <a:cs typeface="Arial"/>
              </a:rPr>
              <a:t>Develop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Network-</a:t>
            </a:r>
            <a:r>
              <a:rPr sz="1400" b="1" spc="-20" dirty="0">
                <a:latin typeface="Arial"/>
                <a:cs typeface="Arial"/>
              </a:rPr>
              <a:t>Centric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Environment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00"/>
              </a:spcBef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400" b="1" spc="-10" dirty="0">
                <a:latin typeface="Arial"/>
                <a:cs typeface="Arial"/>
              </a:rPr>
              <a:t>Prospecting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400" b="1" spc="-20" dirty="0">
                <a:latin typeface="Arial"/>
                <a:cs typeface="Arial"/>
              </a:rPr>
              <a:t>Conduct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an</a:t>
            </a:r>
            <a:r>
              <a:rPr sz="1400" b="1" spc="-1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Army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Interview</a:t>
            </a:r>
            <a:endParaRPr sz="1400">
              <a:latin typeface="Arial"/>
              <a:cs typeface="Arial"/>
            </a:endParaRPr>
          </a:p>
          <a:p>
            <a:pPr marL="307340" indent="-287020">
              <a:lnSpc>
                <a:spcPct val="100000"/>
              </a:lnSpc>
              <a:spcBef>
                <a:spcPts val="395"/>
              </a:spcBef>
              <a:buFont typeface="Arial"/>
              <a:buChar char="–"/>
              <a:tabLst>
                <a:tab pos="307340" algn="l"/>
                <a:tab pos="307975" algn="l"/>
              </a:tabLst>
            </a:pPr>
            <a:r>
              <a:rPr sz="1400" b="1" spc="-10" dirty="0">
                <a:latin typeface="Arial"/>
                <a:cs typeface="Arial"/>
              </a:rPr>
              <a:t>Processing</a:t>
            </a:r>
            <a:endParaRPr sz="1400">
              <a:latin typeface="Arial"/>
              <a:cs typeface="Arial"/>
            </a:endParaRPr>
          </a:p>
          <a:p>
            <a:pPr marL="307340" indent="-28702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307340" algn="l"/>
                <a:tab pos="307975" algn="l"/>
              </a:tabLst>
            </a:pPr>
            <a:r>
              <a:rPr sz="1400" b="1" spc="-20" dirty="0">
                <a:latin typeface="Arial"/>
                <a:cs typeface="Arial"/>
              </a:rPr>
              <a:t>Follow-</a:t>
            </a:r>
            <a:r>
              <a:rPr sz="1400" b="1" spc="-25" dirty="0">
                <a:latin typeface="Arial"/>
                <a:cs typeface="Arial"/>
              </a:rPr>
              <a:t>up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Activities</a:t>
            </a:r>
            <a:endParaRPr sz="1400">
              <a:latin typeface="Arial"/>
              <a:cs typeface="Arial"/>
            </a:endParaRPr>
          </a:p>
          <a:p>
            <a:pPr marL="307340" indent="-287020">
              <a:lnSpc>
                <a:spcPct val="100000"/>
              </a:lnSpc>
              <a:spcBef>
                <a:spcPts val="500"/>
              </a:spcBef>
              <a:buFont typeface="Arial"/>
              <a:buChar char="–"/>
              <a:tabLst>
                <a:tab pos="307340" algn="l"/>
                <a:tab pos="307975" algn="l"/>
              </a:tabLst>
            </a:pPr>
            <a:r>
              <a:rPr sz="1400" b="1" spc="-10" dirty="0">
                <a:latin typeface="Arial"/>
                <a:cs typeface="Arial"/>
              </a:rPr>
              <a:t>Lead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Future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Soldier</a:t>
            </a:r>
            <a:endParaRPr sz="1400">
              <a:latin typeface="Arial"/>
              <a:cs typeface="Arial"/>
            </a:endParaRPr>
          </a:p>
          <a:p>
            <a:pPr marL="307340" indent="-287020">
              <a:lnSpc>
                <a:spcPct val="100000"/>
              </a:lnSpc>
              <a:spcBef>
                <a:spcPts val="495"/>
              </a:spcBef>
              <a:buFont typeface="Arial"/>
              <a:buChar char="–"/>
              <a:tabLst>
                <a:tab pos="307340" algn="l"/>
                <a:tab pos="307975" algn="l"/>
              </a:tabLst>
            </a:pPr>
            <a:r>
              <a:rPr sz="1400" b="1" spc="-10" dirty="0">
                <a:latin typeface="Arial"/>
                <a:cs typeface="Arial"/>
              </a:rPr>
              <a:t>School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Recruiting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Program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17">
            <a:extLst>
              <a:ext uri="{FF2B5EF4-FFF2-40B4-BE49-F238E27FC236}">
                <a16:creationId xmlns:a16="http://schemas.microsoft.com/office/drawing/2014/main" id="{A6D326E4-A516-30FC-58F3-B49D4D13C2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2246" y="1538833"/>
            <a:ext cx="2549652" cy="2242566"/>
          </a:xfrm>
          <a:prstGeom prst="rect">
            <a:avLst/>
          </a:prstGeom>
        </p:spPr>
      </p:pic>
      <p:pic>
        <p:nvPicPr>
          <p:cNvPr id="8" name="object 18">
            <a:extLst>
              <a:ext uri="{FF2B5EF4-FFF2-40B4-BE49-F238E27FC236}">
                <a16:creationId xmlns:a16="http://schemas.microsoft.com/office/drawing/2014/main" id="{A1B57B9E-427F-162C-F297-C24C4969667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6634" y="1559406"/>
            <a:ext cx="2340863" cy="2903220"/>
          </a:xfrm>
          <a:prstGeom prst="rect">
            <a:avLst/>
          </a:prstGeom>
        </p:spPr>
      </p:pic>
      <p:sp>
        <p:nvSpPr>
          <p:cNvPr id="9" name="object 19">
            <a:extLst>
              <a:ext uri="{FF2B5EF4-FFF2-40B4-BE49-F238E27FC236}">
                <a16:creationId xmlns:a16="http://schemas.microsoft.com/office/drawing/2014/main" id="{D23A2B4A-B7F9-1ACF-3B98-1CF171B9BA37}"/>
              </a:ext>
            </a:extLst>
          </p:cNvPr>
          <p:cNvSpPr txBox="1"/>
          <p:nvPr/>
        </p:nvSpPr>
        <p:spPr>
          <a:xfrm>
            <a:off x="4192193" y="3736906"/>
            <a:ext cx="3175635" cy="204660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Community</a:t>
            </a:r>
            <a:r>
              <a:rPr sz="16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Involvement</a:t>
            </a:r>
            <a:endParaRPr sz="1600">
              <a:latin typeface="Arial"/>
              <a:cs typeface="Arial"/>
            </a:endParaRPr>
          </a:p>
          <a:p>
            <a:pPr marL="336550" indent="-159385">
              <a:lnSpc>
                <a:spcPct val="100000"/>
              </a:lnSpc>
              <a:spcBef>
                <a:spcPts val="905"/>
              </a:spcBef>
              <a:buFont typeface="Arial"/>
              <a:buChar char="-"/>
              <a:tabLst>
                <a:tab pos="336550" algn="l"/>
              </a:tabLst>
            </a:pPr>
            <a:r>
              <a:rPr sz="1400" b="1" spc="-10" dirty="0">
                <a:latin typeface="Arial"/>
                <a:cs typeface="Arial"/>
              </a:rPr>
              <a:t>Parades</a:t>
            </a:r>
            <a:endParaRPr sz="1400">
              <a:latin typeface="Arial"/>
              <a:cs typeface="Arial"/>
            </a:endParaRPr>
          </a:p>
          <a:p>
            <a:pPr marL="337185" indent="-160655">
              <a:lnSpc>
                <a:spcPct val="100000"/>
              </a:lnSpc>
              <a:spcBef>
                <a:spcPts val="300"/>
              </a:spcBef>
              <a:buFont typeface="Arial"/>
              <a:buChar char="-"/>
              <a:tabLst>
                <a:tab pos="337820" algn="l"/>
              </a:tabLst>
            </a:pPr>
            <a:r>
              <a:rPr sz="1400" b="1" spc="-10" dirty="0">
                <a:latin typeface="Arial"/>
                <a:cs typeface="Arial"/>
              </a:rPr>
              <a:t>Color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Guards</a:t>
            </a:r>
            <a:endParaRPr sz="1400">
              <a:latin typeface="Arial"/>
              <a:cs typeface="Arial"/>
            </a:endParaRPr>
          </a:p>
          <a:p>
            <a:pPr marL="337185" indent="-160655">
              <a:lnSpc>
                <a:spcPct val="100000"/>
              </a:lnSpc>
              <a:spcBef>
                <a:spcPts val="300"/>
              </a:spcBef>
              <a:buFont typeface="Arial"/>
              <a:buChar char="-"/>
              <a:tabLst>
                <a:tab pos="337820" algn="l"/>
              </a:tabLst>
            </a:pPr>
            <a:r>
              <a:rPr sz="1400" b="1" spc="-20" dirty="0">
                <a:latin typeface="Arial"/>
                <a:cs typeface="Arial"/>
              </a:rPr>
              <a:t>Speaking </a:t>
            </a:r>
            <a:r>
              <a:rPr sz="1400" b="1" spc="-10" dirty="0">
                <a:latin typeface="Arial"/>
                <a:cs typeface="Arial"/>
              </a:rPr>
              <a:t>Engagements</a:t>
            </a:r>
            <a:endParaRPr sz="1400">
              <a:latin typeface="Arial"/>
              <a:cs typeface="Arial"/>
            </a:endParaRPr>
          </a:p>
          <a:p>
            <a:pPr marL="337185" indent="-160655">
              <a:lnSpc>
                <a:spcPct val="100000"/>
              </a:lnSpc>
              <a:spcBef>
                <a:spcPts val="300"/>
              </a:spcBef>
              <a:buFont typeface="Arial"/>
              <a:buChar char="-"/>
              <a:tabLst>
                <a:tab pos="337820" algn="l"/>
              </a:tabLst>
            </a:pPr>
            <a:r>
              <a:rPr sz="1400" b="1" spc="-10" dirty="0">
                <a:latin typeface="Arial"/>
                <a:cs typeface="Arial"/>
              </a:rPr>
              <a:t>School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Presentations</a:t>
            </a:r>
            <a:endParaRPr sz="1400">
              <a:latin typeface="Arial"/>
              <a:cs typeface="Arial"/>
            </a:endParaRPr>
          </a:p>
          <a:p>
            <a:pPr marL="306705" marR="5080" indent="-129539">
              <a:lnSpc>
                <a:spcPts val="2160"/>
              </a:lnSpc>
              <a:spcBef>
                <a:spcPts val="200"/>
              </a:spcBef>
              <a:buSzPct val="128571"/>
              <a:buFont typeface="Arial"/>
              <a:buChar char="-"/>
              <a:tabLst>
                <a:tab pos="337820" algn="l"/>
              </a:tabLst>
            </a:pPr>
            <a:r>
              <a:rPr dirty="0"/>
              <a:t>	</a:t>
            </a:r>
            <a:r>
              <a:rPr sz="1400" b="1" dirty="0">
                <a:latin typeface="Arial"/>
                <a:cs typeface="Arial"/>
              </a:rPr>
              <a:t>Event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Marketing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Activities (NASCAR,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Air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Shows,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NHRA,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etc.)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55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E8C85305-386E-2072-B107-20E2ACEA667E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  <p:pic>
        <p:nvPicPr>
          <p:cNvPr id="3" name="object 13">
            <a:extLst>
              <a:ext uri="{FF2B5EF4-FFF2-40B4-BE49-F238E27FC236}">
                <a16:creationId xmlns:a16="http://schemas.microsoft.com/office/drawing/2014/main" id="{D0E0788F-669E-3BA7-43B6-29BE2C4219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7028" y="975388"/>
            <a:ext cx="4858512" cy="493775"/>
          </a:xfrm>
          <a:prstGeom prst="rect">
            <a:avLst/>
          </a:prstGeom>
        </p:spPr>
      </p:pic>
      <p:grpSp>
        <p:nvGrpSpPr>
          <p:cNvPr id="4" name="object 14">
            <a:extLst>
              <a:ext uri="{FF2B5EF4-FFF2-40B4-BE49-F238E27FC236}">
                <a16:creationId xmlns:a16="http://schemas.microsoft.com/office/drawing/2014/main" id="{A1484980-8A4A-B01E-E7C6-A26885FEA046}"/>
              </a:ext>
            </a:extLst>
          </p:cNvPr>
          <p:cNvGrpSpPr/>
          <p:nvPr/>
        </p:nvGrpSpPr>
        <p:grpSpPr>
          <a:xfrm>
            <a:off x="1053068" y="1769392"/>
            <a:ext cx="1210310" cy="2070100"/>
            <a:chOff x="1408175" y="1973579"/>
            <a:chExt cx="1210310" cy="2070100"/>
          </a:xfrm>
        </p:grpSpPr>
        <p:pic>
          <p:nvPicPr>
            <p:cNvPr id="5" name="object 15">
              <a:extLst>
                <a:ext uri="{FF2B5EF4-FFF2-40B4-BE49-F238E27FC236}">
                  <a16:creationId xmlns:a16="http://schemas.microsoft.com/office/drawing/2014/main" id="{F6A85B08-B063-C631-F54F-D6FDB003B14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8175" y="1973579"/>
              <a:ext cx="1210056" cy="1845564"/>
            </a:xfrm>
            <a:prstGeom prst="rect">
              <a:avLst/>
            </a:prstGeom>
          </p:spPr>
        </p:pic>
        <p:pic>
          <p:nvPicPr>
            <p:cNvPr id="6" name="object 16">
              <a:extLst>
                <a:ext uri="{FF2B5EF4-FFF2-40B4-BE49-F238E27FC236}">
                  <a16:creationId xmlns:a16="http://schemas.microsoft.com/office/drawing/2014/main" id="{DD79223D-6662-28A7-4E87-49E28EB02BB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8175" y="3819144"/>
              <a:ext cx="1194815" cy="224027"/>
            </a:xfrm>
            <a:prstGeom prst="rect">
              <a:avLst/>
            </a:prstGeom>
          </p:spPr>
        </p:pic>
      </p:grpSp>
      <p:pic>
        <p:nvPicPr>
          <p:cNvPr id="7" name="object 17">
            <a:extLst>
              <a:ext uri="{FF2B5EF4-FFF2-40B4-BE49-F238E27FC236}">
                <a16:creationId xmlns:a16="http://schemas.microsoft.com/office/drawing/2014/main" id="{4F406B14-4542-4F79-9CDA-1E1A79BC95A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77297" y="1694717"/>
            <a:ext cx="1226820" cy="2122932"/>
          </a:xfrm>
          <a:prstGeom prst="rect">
            <a:avLst/>
          </a:prstGeom>
        </p:spPr>
      </p:pic>
      <p:grpSp>
        <p:nvGrpSpPr>
          <p:cNvPr id="8" name="object 18">
            <a:extLst>
              <a:ext uri="{FF2B5EF4-FFF2-40B4-BE49-F238E27FC236}">
                <a16:creationId xmlns:a16="http://schemas.microsoft.com/office/drawing/2014/main" id="{48B77E15-68E4-8965-5774-A9E4A5267C11}"/>
              </a:ext>
            </a:extLst>
          </p:cNvPr>
          <p:cNvGrpSpPr/>
          <p:nvPr/>
        </p:nvGrpSpPr>
        <p:grpSpPr>
          <a:xfrm>
            <a:off x="4818872" y="1620040"/>
            <a:ext cx="1226820" cy="2208530"/>
            <a:chOff x="5173979" y="1824227"/>
            <a:chExt cx="1226820" cy="2208530"/>
          </a:xfrm>
        </p:grpSpPr>
        <p:pic>
          <p:nvPicPr>
            <p:cNvPr id="9" name="object 19">
              <a:extLst>
                <a:ext uri="{FF2B5EF4-FFF2-40B4-BE49-F238E27FC236}">
                  <a16:creationId xmlns:a16="http://schemas.microsoft.com/office/drawing/2014/main" id="{2375A988-6B06-35F9-CEC7-714B163D9F5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73979" y="1824227"/>
              <a:ext cx="1226820" cy="2197608"/>
            </a:xfrm>
            <a:prstGeom prst="rect">
              <a:avLst/>
            </a:prstGeom>
          </p:spPr>
        </p:pic>
        <p:sp>
          <p:nvSpPr>
            <p:cNvPr id="10" name="object 20">
              <a:extLst>
                <a:ext uri="{FF2B5EF4-FFF2-40B4-BE49-F238E27FC236}">
                  <a16:creationId xmlns:a16="http://schemas.microsoft.com/office/drawing/2014/main" id="{4A0FDB5D-A902-51EC-947E-E91CE0F05615}"/>
                </a:ext>
              </a:extLst>
            </p:cNvPr>
            <p:cNvSpPr/>
            <p:nvPr/>
          </p:nvSpPr>
          <p:spPr>
            <a:xfrm>
              <a:off x="5611367" y="402717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082" y="0"/>
                  </a:lnTo>
                </a:path>
              </a:pathLst>
            </a:custGeom>
            <a:ln w="10668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21">
            <a:extLst>
              <a:ext uri="{FF2B5EF4-FFF2-40B4-BE49-F238E27FC236}">
                <a16:creationId xmlns:a16="http://schemas.microsoft.com/office/drawing/2014/main" id="{8AC2AD36-FC3E-E79D-4697-CE4386C70D70}"/>
              </a:ext>
            </a:extLst>
          </p:cNvPr>
          <p:cNvGrpSpPr/>
          <p:nvPr/>
        </p:nvGrpSpPr>
        <p:grpSpPr>
          <a:xfrm>
            <a:off x="6765021" y="1534696"/>
            <a:ext cx="1298575" cy="2283460"/>
            <a:chOff x="7120128" y="1738883"/>
            <a:chExt cx="1298575" cy="2283460"/>
          </a:xfrm>
        </p:grpSpPr>
        <p:pic>
          <p:nvPicPr>
            <p:cNvPr id="12" name="object 22">
              <a:extLst>
                <a:ext uri="{FF2B5EF4-FFF2-40B4-BE49-F238E27FC236}">
                  <a16:creationId xmlns:a16="http://schemas.microsoft.com/office/drawing/2014/main" id="{86B74C2A-7F4C-4A00-7F4D-81891B0CCCA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20128" y="1738883"/>
              <a:ext cx="1298448" cy="2112264"/>
            </a:xfrm>
            <a:prstGeom prst="rect">
              <a:avLst/>
            </a:prstGeom>
          </p:spPr>
        </p:pic>
        <p:pic>
          <p:nvPicPr>
            <p:cNvPr id="13" name="object 23">
              <a:extLst>
                <a:ext uri="{FF2B5EF4-FFF2-40B4-BE49-F238E27FC236}">
                  <a16:creationId xmlns:a16="http://schemas.microsoft.com/office/drawing/2014/main" id="{C1052802-09F0-47A8-2A2D-B083ECD66F6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32320" y="3851148"/>
              <a:ext cx="1267968" cy="170687"/>
            </a:xfrm>
            <a:prstGeom prst="rect">
              <a:avLst/>
            </a:prstGeom>
          </p:spPr>
        </p:pic>
      </p:grpSp>
      <p:sp>
        <p:nvSpPr>
          <p:cNvPr id="14" name="object 24">
            <a:extLst>
              <a:ext uri="{FF2B5EF4-FFF2-40B4-BE49-F238E27FC236}">
                <a16:creationId xmlns:a16="http://schemas.microsoft.com/office/drawing/2014/main" id="{A03E3DDB-42A3-550A-608F-1B0D76B32B47}"/>
              </a:ext>
            </a:extLst>
          </p:cNvPr>
          <p:cNvSpPr txBox="1"/>
          <p:nvPr/>
        </p:nvSpPr>
        <p:spPr>
          <a:xfrm>
            <a:off x="949945" y="4139974"/>
            <a:ext cx="7284084" cy="1870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46672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-</a:t>
            </a:r>
            <a:r>
              <a:rPr sz="1600" b="1" dirty="0">
                <a:latin typeface="Arial"/>
                <a:cs typeface="Arial"/>
              </a:rPr>
              <a:t>Centralized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Promotion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Boards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look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favorably on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Special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Assignments </a:t>
            </a:r>
            <a:r>
              <a:rPr sz="1600" b="1" dirty="0">
                <a:latin typeface="Arial"/>
                <a:cs typeface="Arial"/>
              </a:rPr>
              <a:t>regardless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CMF/MOS</a:t>
            </a:r>
            <a:endParaRPr sz="1600" dirty="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000"/>
              </a:spcBef>
            </a:pPr>
            <a:r>
              <a:rPr sz="1600" dirty="0">
                <a:latin typeface="Arial"/>
                <a:cs typeface="Arial"/>
              </a:rPr>
              <a:t>-</a:t>
            </a:r>
            <a:r>
              <a:rPr sz="1600" b="1" dirty="0">
                <a:latin typeface="Arial"/>
                <a:cs typeface="Arial"/>
              </a:rPr>
              <a:t>Specialized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Training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which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can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result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award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AE50"/>
                </a:solidFill>
                <a:latin typeface="Arial"/>
                <a:cs typeface="Arial"/>
              </a:rPr>
              <a:t>15</a:t>
            </a:r>
            <a:r>
              <a:rPr sz="1600" b="1" spc="-40" dirty="0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promotion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points</a:t>
            </a:r>
            <a:endParaRPr sz="1600" dirty="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college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credit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600" spc="-15" dirty="0">
                <a:latin typeface="Arial"/>
                <a:cs typeface="Arial"/>
              </a:rPr>
              <a:t>-</a:t>
            </a:r>
            <a:r>
              <a:rPr sz="1600" b="1" dirty="0">
                <a:latin typeface="Arial"/>
                <a:cs typeface="Arial"/>
              </a:rPr>
              <a:t>Diverse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CONUS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assignment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locations and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potential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OCONUS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assignments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600" spc="-15" dirty="0">
                <a:latin typeface="Arial"/>
                <a:cs typeface="Arial"/>
              </a:rPr>
              <a:t>-</a:t>
            </a:r>
            <a:r>
              <a:rPr sz="1600" b="1" dirty="0">
                <a:latin typeface="Arial"/>
                <a:cs typeface="Arial"/>
              </a:rPr>
              <a:t>Unique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Leadership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Opportunities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93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C1BE2369-B61C-14D1-30B4-F1E8640B8B5F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E473ED40-0162-C604-C75B-BC56742C1096}"/>
              </a:ext>
            </a:extLst>
          </p:cNvPr>
          <p:cNvSpPr txBox="1"/>
          <p:nvPr/>
        </p:nvSpPr>
        <p:spPr>
          <a:xfrm>
            <a:off x="934085" y="1325186"/>
            <a:ext cx="7275830" cy="356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3510" algn="ctr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800" b="1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PREMIER</a:t>
            </a:r>
            <a:r>
              <a:rPr sz="18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COMMAND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93345" indent="-81280">
              <a:lnSpc>
                <a:spcPct val="100000"/>
              </a:lnSpc>
              <a:buSzPct val="88888"/>
              <a:buFont typeface="Arial"/>
              <a:buChar char="•"/>
              <a:tabLst>
                <a:tab pos="93980" algn="l"/>
              </a:tabLst>
            </a:pPr>
            <a:r>
              <a:rPr sz="1800" b="1" dirty="0">
                <a:latin typeface="Arial"/>
                <a:cs typeface="Arial"/>
              </a:rPr>
              <a:t>Special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Duty</a:t>
            </a:r>
            <a:r>
              <a:rPr sz="1800" b="1" spc="-1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Assignment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Pay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(SDAP)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$300.00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first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year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and</a:t>
            </a:r>
            <a:endParaRPr sz="1800" dirty="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$375.00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next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year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per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Month.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 dirty="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buSzPct val="88888"/>
              <a:buFont typeface="Arial"/>
              <a:buChar char="•"/>
              <a:tabLst>
                <a:tab pos="156210" algn="l"/>
              </a:tabLst>
            </a:pPr>
            <a:r>
              <a:rPr sz="1800" b="1" dirty="0">
                <a:latin typeface="Arial"/>
                <a:cs typeface="Arial"/>
              </a:rPr>
              <a:t>Recruiting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Expense</a:t>
            </a:r>
            <a:r>
              <a:rPr sz="1800" b="1" spc="-1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Account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REA)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$75.00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per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Month.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123825" marR="11430" indent="-111760">
              <a:lnSpc>
                <a:spcPct val="102499"/>
              </a:lnSpc>
              <a:spcBef>
                <a:spcPts val="5"/>
              </a:spcBef>
              <a:buSzPct val="88888"/>
              <a:buFont typeface="Arial"/>
              <a:buChar char="•"/>
              <a:tabLst>
                <a:tab pos="189230" algn="l"/>
              </a:tabLst>
            </a:pPr>
            <a:r>
              <a:rPr dirty="0"/>
              <a:t>	</a:t>
            </a:r>
            <a:r>
              <a:rPr sz="1800" b="1" dirty="0">
                <a:latin typeface="Arial"/>
                <a:cs typeface="Arial"/>
              </a:rPr>
              <a:t>May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qualify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Foreign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Language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Proficiency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Pay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Language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Skill </a:t>
            </a:r>
            <a:r>
              <a:rPr sz="1800" b="1" dirty="0">
                <a:latin typeface="Arial"/>
                <a:cs typeface="Arial"/>
              </a:rPr>
              <a:t>Level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$150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monthly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depending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availability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eligibility.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700" dirty="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buSzPct val="88888"/>
              <a:buFont typeface="Arial"/>
              <a:buChar char="•"/>
              <a:tabLst>
                <a:tab pos="156210" algn="l"/>
              </a:tabLst>
            </a:pPr>
            <a:r>
              <a:rPr sz="1800" b="1" dirty="0">
                <a:latin typeface="Arial"/>
                <a:cs typeface="Arial"/>
              </a:rPr>
              <a:t>36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months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stabilized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tour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after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completion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of</a:t>
            </a:r>
            <a:r>
              <a:rPr sz="1800" b="1" spc="-1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ARC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school.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57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068D5990-375C-EAD2-4FE6-3FD13E6DB499}"/>
              </a:ext>
            </a:extLst>
          </p:cNvPr>
          <p:cNvSpPr txBox="1">
            <a:spLocks/>
          </p:cNvSpPr>
          <p:nvPr/>
        </p:nvSpPr>
        <p:spPr>
          <a:xfrm>
            <a:off x="619508" y="225050"/>
            <a:ext cx="830229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52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bg1"/>
                </a:solidFill>
              </a:rPr>
              <a:t>RECRUIT</a:t>
            </a:r>
            <a:r>
              <a:rPr lang="en-US" sz="3200" spc="-145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</a:t>
            </a:r>
            <a:r>
              <a:rPr lang="en-US" sz="3200" spc="-5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RECRUITER</a:t>
            </a:r>
            <a:r>
              <a:rPr lang="en-US" sz="3200" spc="-55" dirty="0">
                <a:solidFill>
                  <a:schemeClr val="bg1"/>
                </a:solidFill>
              </a:rPr>
              <a:t> </a:t>
            </a:r>
            <a:r>
              <a:rPr lang="en-US" sz="3200" spc="-10" dirty="0">
                <a:solidFill>
                  <a:schemeClr val="bg1"/>
                </a:solidFill>
              </a:rPr>
              <a:t>BRIEFING</a:t>
            </a: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552413EF-F0B4-1D60-F142-2F74920A2085}"/>
              </a:ext>
            </a:extLst>
          </p:cNvPr>
          <p:cNvSpPr txBox="1"/>
          <p:nvPr/>
        </p:nvSpPr>
        <p:spPr>
          <a:xfrm>
            <a:off x="3234498" y="871630"/>
            <a:ext cx="26663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0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36</a:t>
            </a:r>
            <a:r>
              <a:rPr sz="20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MONTH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TOUR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14">
            <a:extLst>
              <a:ext uri="{FF2B5EF4-FFF2-40B4-BE49-F238E27FC236}">
                <a16:creationId xmlns:a16="http://schemas.microsoft.com/office/drawing/2014/main" id="{0A67C659-2725-2C9B-DD8B-AA0B2EA786D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7810" y="1360744"/>
            <a:ext cx="2197607" cy="703326"/>
          </a:xfrm>
          <a:prstGeom prst="rect">
            <a:avLst/>
          </a:prstGeom>
        </p:spPr>
      </p:pic>
      <p:sp>
        <p:nvSpPr>
          <p:cNvPr id="5" name="object 15">
            <a:extLst>
              <a:ext uri="{FF2B5EF4-FFF2-40B4-BE49-F238E27FC236}">
                <a16:creationId xmlns:a16="http://schemas.microsoft.com/office/drawing/2014/main" id="{34D7DFF6-594D-AE66-BDB2-294FC7FBB16E}"/>
              </a:ext>
            </a:extLst>
          </p:cNvPr>
          <p:cNvSpPr txBox="1"/>
          <p:nvPr/>
        </p:nvSpPr>
        <p:spPr>
          <a:xfrm>
            <a:off x="2350326" y="1280422"/>
            <a:ext cx="1009015" cy="78295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420"/>
              </a:spcBef>
            </a:pPr>
            <a:r>
              <a:rPr sz="1400" b="1" spc="-25" dirty="0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  <a:p>
            <a:pPr marL="6350" algn="ctr">
              <a:lnSpc>
                <a:spcPct val="100000"/>
              </a:lnSpc>
              <a:spcBef>
                <a:spcPts val="320"/>
              </a:spcBef>
            </a:pPr>
            <a:r>
              <a:rPr sz="1400" b="1" spc="-25" dirty="0">
                <a:latin typeface="Arial"/>
                <a:cs typeface="Arial"/>
              </a:rPr>
              <a:t>ARC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4"/>
              </a:spcBef>
            </a:pPr>
            <a:r>
              <a:rPr sz="1400" b="1" dirty="0">
                <a:latin typeface="Arial"/>
                <a:cs typeface="Arial"/>
              </a:rPr>
              <a:t>(6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½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weeks)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16">
            <a:extLst>
              <a:ext uri="{FF2B5EF4-FFF2-40B4-BE49-F238E27FC236}">
                <a16:creationId xmlns:a16="http://schemas.microsoft.com/office/drawing/2014/main" id="{57D619FE-257E-18F2-CB11-3EC226D641E6}"/>
              </a:ext>
            </a:extLst>
          </p:cNvPr>
          <p:cNvGrpSpPr/>
          <p:nvPr/>
        </p:nvGrpSpPr>
        <p:grpSpPr>
          <a:xfrm>
            <a:off x="4168965" y="1483427"/>
            <a:ext cx="583565" cy="546100"/>
            <a:chOff x="4623053" y="1966722"/>
            <a:chExt cx="583565" cy="546100"/>
          </a:xfrm>
        </p:grpSpPr>
        <p:sp>
          <p:nvSpPr>
            <p:cNvPr id="7" name="object 17">
              <a:extLst>
                <a:ext uri="{FF2B5EF4-FFF2-40B4-BE49-F238E27FC236}">
                  <a16:creationId xmlns:a16="http://schemas.microsoft.com/office/drawing/2014/main" id="{166D1A03-1718-832B-51B4-1B719A94C979}"/>
                </a:ext>
              </a:extLst>
            </p:cNvPr>
            <p:cNvSpPr/>
            <p:nvPr/>
          </p:nvSpPr>
          <p:spPr>
            <a:xfrm>
              <a:off x="4650485" y="2009394"/>
              <a:ext cx="555625" cy="471170"/>
            </a:xfrm>
            <a:custGeom>
              <a:avLst/>
              <a:gdLst/>
              <a:ahLst/>
              <a:cxnLst/>
              <a:rect l="l" t="t" r="r" b="b"/>
              <a:pathLst>
                <a:path w="555625" h="471169">
                  <a:moveTo>
                    <a:pt x="309626" y="0"/>
                  </a:moveTo>
                  <a:lnTo>
                    <a:pt x="311150" y="117347"/>
                  </a:lnTo>
                  <a:lnTo>
                    <a:pt x="0" y="121411"/>
                  </a:lnTo>
                  <a:lnTo>
                    <a:pt x="3048" y="357631"/>
                  </a:lnTo>
                  <a:lnTo>
                    <a:pt x="314198" y="353567"/>
                  </a:lnTo>
                  <a:lnTo>
                    <a:pt x="315722" y="470915"/>
                  </a:lnTo>
                  <a:lnTo>
                    <a:pt x="555244" y="233044"/>
                  </a:lnTo>
                  <a:lnTo>
                    <a:pt x="309626" y="0"/>
                  </a:lnTo>
                  <a:close/>
                </a:path>
              </a:pathLst>
            </a:custGeom>
            <a:solidFill>
              <a:srgbClr val="CCD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8">
              <a:extLst>
                <a:ext uri="{FF2B5EF4-FFF2-40B4-BE49-F238E27FC236}">
                  <a16:creationId xmlns:a16="http://schemas.microsoft.com/office/drawing/2014/main" id="{819353AD-8CE8-6766-7C44-97E7E43734B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3695" y="1966722"/>
              <a:ext cx="263398" cy="272161"/>
            </a:xfrm>
            <a:prstGeom prst="rect">
              <a:avLst/>
            </a:prstGeom>
          </p:spPr>
        </p:pic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CAF43108-DDB1-48C4-3C8C-11FCB3B2B486}"/>
                </a:ext>
              </a:extLst>
            </p:cNvPr>
            <p:cNvSpPr/>
            <p:nvPr/>
          </p:nvSpPr>
          <p:spPr>
            <a:xfrm>
              <a:off x="4623054" y="2105532"/>
              <a:ext cx="583565" cy="407034"/>
            </a:xfrm>
            <a:custGeom>
              <a:avLst/>
              <a:gdLst/>
              <a:ahLst/>
              <a:cxnLst/>
              <a:rect l="l" t="t" r="r" b="b"/>
              <a:pathLst>
                <a:path w="583564" h="407035">
                  <a:moveTo>
                    <a:pt x="583184" y="134112"/>
                  </a:moveTo>
                  <a:lnTo>
                    <a:pt x="574040" y="124968"/>
                  </a:lnTo>
                  <a:lnTo>
                    <a:pt x="555752" y="124968"/>
                  </a:lnTo>
                  <a:lnTo>
                    <a:pt x="547370" y="133350"/>
                  </a:lnTo>
                  <a:lnTo>
                    <a:pt x="335026" y="346075"/>
                  </a:lnTo>
                  <a:lnTo>
                    <a:pt x="335026" y="266700"/>
                  </a:lnTo>
                  <a:lnTo>
                    <a:pt x="335026" y="254000"/>
                  </a:lnTo>
                  <a:lnTo>
                    <a:pt x="335026" y="242570"/>
                  </a:lnTo>
                  <a:lnTo>
                    <a:pt x="316484" y="242570"/>
                  </a:lnTo>
                  <a:lnTo>
                    <a:pt x="316484" y="254000"/>
                  </a:lnTo>
                  <a:lnTo>
                    <a:pt x="316484" y="260350"/>
                  </a:lnTo>
                  <a:lnTo>
                    <a:pt x="310642" y="254508"/>
                  </a:lnTo>
                  <a:lnTo>
                    <a:pt x="25908" y="254508"/>
                  </a:lnTo>
                  <a:lnTo>
                    <a:pt x="25908" y="254000"/>
                  </a:lnTo>
                  <a:lnTo>
                    <a:pt x="316484" y="254000"/>
                  </a:lnTo>
                  <a:lnTo>
                    <a:pt x="316484" y="242570"/>
                  </a:lnTo>
                  <a:lnTo>
                    <a:pt x="25908" y="242570"/>
                  </a:lnTo>
                  <a:lnTo>
                    <a:pt x="25908" y="242316"/>
                  </a:lnTo>
                  <a:lnTo>
                    <a:pt x="25908" y="25908"/>
                  </a:lnTo>
                  <a:lnTo>
                    <a:pt x="335026" y="25908"/>
                  </a:lnTo>
                  <a:lnTo>
                    <a:pt x="335026" y="0"/>
                  </a:lnTo>
                  <a:lnTo>
                    <a:pt x="322834" y="0"/>
                  </a:lnTo>
                  <a:lnTo>
                    <a:pt x="310642" y="12192"/>
                  </a:lnTo>
                  <a:lnTo>
                    <a:pt x="310642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310642" y="266700"/>
                  </a:lnTo>
                  <a:lnTo>
                    <a:pt x="310642" y="407035"/>
                  </a:lnTo>
                  <a:lnTo>
                    <a:pt x="342646" y="375031"/>
                  </a:lnTo>
                  <a:lnTo>
                    <a:pt x="575564" y="141732"/>
                  </a:lnTo>
                  <a:lnTo>
                    <a:pt x="583184" y="134112"/>
                  </a:lnTo>
                  <a:close/>
                </a:path>
              </a:pathLst>
            </a:custGeom>
            <a:solidFill>
              <a:srgbClr val="576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20">
            <a:extLst>
              <a:ext uri="{FF2B5EF4-FFF2-40B4-BE49-F238E27FC236}">
                <a16:creationId xmlns:a16="http://schemas.microsoft.com/office/drawing/2014/main" id="{B1DEF861-6350-4BE0-B020-36721E6B763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6665" y="1334837"/>
            <a:ext cx="2461259" cy="723900"/>
          </a:xfrm>
          <a:prstGeom prst="rect">
            <a:avLst/>
          </a:prstGeom>
        </p:spPr>
      </p:pic>
      <p:sp>
        <p:nvSpPr>
          <p:cNvPr id="11" name="object 21">
            <a:extLst>
              <a:ext uri="{FF2B5EF4-FFF2-40B4-BE49-F238E27FC236}">
                <a16:creationId xmlns:a16="http://schemas.microsoft.com/office/drawing/2014/main" id="{C5D01662-33C7-67C7-7AE7-B3890B638332}"/>
              </a:ext>
            </a:extLst>
          </p:cNvPr>
          <p:cNvSpPr txBox="1"/>
          <p:nvPr/>
        </p:nvSpPr>
        <p:spPr>
          <a:xfrm>
            <a:off x="5072444" y="1497397"/>
            <a:ext cx="1909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6095" marR="5080" indent="-49403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latin typeface="Arial"/>
                <a:cs typeface="Arial"/>
              </a:rPr>
              <a:t>ADVANCED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TRAINING PROGRAM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22">
            <a:extLst>
              <a:ext uri="{FF2B5EF4-FFF2-40B4-BE49-F238E27FC236}">
                <a16:creationId xmlns:a16="http://schemas.microsoft.com/office/drawing/2014/main" id="{A3DABC2C-559A-1FF2-634A-8D2609BF1B2C}"/>
              </a:ext>
            </a:extLst>
          </p:cNvPr>
          <p:cNvGrpSpPr/>
          <p:nvPr/>
        </p:nvGrpSpPr>
        <p:grpSpPr>
          <a:xfrm>
            <a:off x="3163888" y="2102932"/>
            <a:ext cx="2773680" cy="1610995"/>
            <a:chOff x="3617976" y="2586227"/>
            <a:chExt cx="2773680" cy="1610995"/>
          </a:xfrm>
        </p:grpSpPr>
        <p:sp>
          <p:nvSpPr>
            <p:cNvPr id="13" name="object 23">
              <a:extLst>
                <a:ext uri="{FF2B5EF4-FFF2-40B4-BE49-F238E27FC236}">
                  <a16:creationId xmlns:a16="http://schemas.microsoft.com/office/drawing/2014/main" id="{C9BE0281-3276-6088-C8CC-4CAA502391DB}"/>
                </a:ext>
              </a:extLst>
            </p:cNvPr>
            <p:cNvSpPr/>
            <p:nvPr/>
          </p:nvSpPr>
          <p:spPr>
            <a:xfrm>
              <a:off x="5744718" y="2590037"/>
              <a:ext cx="462915" cy="474345"/>
            </a:xfrm>
            <a:custGeom>
              <a:avLst/>
              <a:gdLst/>
              <a:ahLst/>
              <a:cxnLst/>
              <a:rect l="l" t="t" r="r" b="b"/>
              <a:pathLst>
                <a:path w="462914" h="474344">
                  <a:moveTo>
                    <a:pt x="123189" y="0"/>
                  </a:moveTo>
                  <a:lnTo>
                    <a:pt x="115061" y="237108"/>
                  </a:lnTo>
                  <a:lnTo>
                    <a:pt x="0" y="232917"/>
                  </a:lnTo>
                  <a:lnTo>
                    <a:pt x="223392" y="473963"/>
                  </a:lnTo>
                  <a:lnTo>
                    <a:pt x="462914" y="249554"/>
                  </a:lnTo>
                  <a:lnTo>
                    <a:pt x="347979" y="245363"/>
                  </a:lnTo>
                  <a:lnTo>
                    <a:pt x="356107" y="8254"/>
                  </a:lnTo>
                  <a:lnTo>
                    <a:pt x="123189" y="0"/>
                  </a:lnTo>
                  <a:close/>
                </a:path>
              </a:pathLst>
            </a:custGeom>
            <a:solidFill>
              <a:srgbClr val="CCD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4">
              <a:extLst>
                <a:ext uri="{FF2B5EF4-FFF2-40B4-BE49-F238E27FC236}">
                  <a16:creationId xmlns:a16="http://schemas.microsoft.com/office/drawing/2014/main" id="{8BC52AD6-F480-9141-E433-F2E50B765D24}"/>
                </a:ext>
              </a:extLst>
            </p:cNvPr>
            <p:cNvSpPr/>
            <p:nvPr/>
          </p:nvSpPr>
          <p:spPr>
            <a:xfrm>
              <a:off x="5705094" y="2586227"/>
              <a:ext cx="547370" cy="521334"/>
            </a:xfrm>
            <a:custGeom>
              <a:avLst/>
              <a:gdLst/>
              <a:ahLst/>
              <a:cxnLst/>
              <a:rect l="l" t="t" r="r" b="b"/>
              <a:pathLst>
                <a:path w="547370" h="521335">
                  <a:moveTo>
                    <a:pt x="546862" y="244602"/>
                  </a:moveTo>
                  <a:lnTo>
                    <a:pt x="408178" y="245618"/>
                  </a:lnTo>
                  <a:lnTo>
                    <a:pt x="406654" y="24384"/>
                  </a:lnTo>
                  <a:lnTo>
                    <a:pt x="406654" y="12192"/>
                  </a:lnTo>
                  <a:lnTo>
                    <a:pt x="380746" y="12446"/>
                  </a:lnTo>
                  <a:lnTo>
                    <a:pt x="382524" y="271653"/>
                  </a:lnTo>
                  <a:lnTo>
                    <a:pt x="485978" y="271030"/>
                  </a:lnTo>
                  <a:lnTo>
                    <a:pt x="275844" y="484505"/>
                  </a:lnTo>
                  <a:lnTo>
                    <a:pt x="61214" y="273939"/>
                  </a:lnTo>
                  <a:lnTo>
                    <a:pt x="166243" y="273177"/>
                  </a:lnTo>
                  <a:lnTo>
                    <a:pt x="166116" y="260985"/>
                  </a:lnTo>
                  <a:lnTo>
                    <a:pt x="165989" y="247269"/>
                  </a:lnTo>
                  <a:lnTo>
                    <a:pt x="164465" y="26162"/>
                  </a:lnTo>
                  <a:lnTo>
                    <a:pt x="380746" y="24638"/>
                  </a:lnTo>
                  <a:lnTo>
                    <a:pt x="380746" y="12446"/>
                  </a:lnTo>
                  <a:lnTo>
                    <a:pt x="164338" y="13843"/>
                  </a:lnTo>
                  <a:lnTo>
                    <a:pt x="406654" y="12192"/>
                  </a:lnTo>
                  <a:lnTo>
                    <a:pt x="406527" y="0"/>
                  </a:lnTo>
                  <a:lnTo>
                    <a:pt x="138430" y="1905"/>
                  </a:lnTo>
                  <a:lnTo>
                    <a:pt x="140119" y="249110"/>
                  </a:lnTo>
                  <a:lnTo>
                    <a:pt x="140081" y="247523"/>
                  </a:lnTo>
                  <a:lnTo>
                    <a:pt x="0" y="248412"/>
                  </a:lnTo>
                  <a:lnTo>
                    <a:pt x="276098" y="521081"/>
                  </a:lnTo>
                  <a:lnTo>
                    <a:pt x="303149" y="493522"/>
                  </a:lnTo>
                  <a:lnTo>
                    <a:pt x="521335" y="270764"/>
                  </a:lnTo>
                  <a:lnTo>
                    <a:pt x="542290" y="249174"/>
                  </a:lnTo>
                  <a:lnTo>
                    <a:pt x="546862" y="244602"/>
                  </a:lnTo>
                  <a:close/>
                </a:path>
              </a:pathLst>
            </a:custGeom>
            <a:solidFill>
              <a:srgbClr val="576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25">
              <a:extLst>
                <a:ext uri="{FF2B5EF4-FFF2-40B4-BE49-F238E27FC236}">
                  <a16:creationId xmlns:a16="http://schemas.microsoft.com/office/drawing/2014/main" id="{F779C2D5-885B-25F6-9DF3-A66D52660CC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7976" y="3140963"/>
              <a:ext cx="2773679" cy="1056131"/>
            </a:xfrm>
            <a:prstGeom prst="rect">
              <a:avLst/>
            </a:prstGeom>
          </p:spPr>
        </p:pic>
      </p:grpSp>
      <p:sp>
        <p:nvSpPr>
          <p:cNvPr id="16" name="object 26">
            <a:extLst>
              <a:ext uri="{FF2B5EF4-FFF2-40B4-BE49-F238E27FC236}">
                <a16:creationId xmlns:a16="http://schemas.microsoft.com/office/drawing/2014/main" id="{53AEAD7C-2D34-33C6-57E2-B55E0231D781}"/>
              </a:ext>
            </a:extLst>
          </p:cNvPr>
          <p:cNvSpPr txBox="1"/>
          <p:nvPr/>
        </p:nvSpPr>
        <p:spPr>
          <a:xfrm>
            <a:off x="3358959" y="2699325"/>
            <a:ext cx="2417445" cy="935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At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15th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months </a:t>
            </a:r>
            <a:r>
              <a:rPr sz="1200" b="1" spc="-20" dirty="0">
                <a:latin typeface="Arial"/>
                <a:cs typeface="Arial"/>
              </a:rPr>
              <a:t>DEVELOPMENTAL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COUNSELING </a:t>
            </a:r>
            <a:r>
              <a:rPr sz="1200" b="1" dirty="0">
                <a:latin typeface="Arial"/>
                <a:cs typeface="Arial"/>
              </a:rPr>
              <a:t>by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1SG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FOR</a:t>
            </a:r>
            <a:endParaRPr sz="1200">
              <a:latin typeface="Arial"/>
              <a:cs typeface="Arial"/>
            </a:endParaRPr>
          </a:p>
          <a:p>
            <a:pPr marR="31750" algn="ctr">
              <a:lnSpc>
                <a:spcPts val="1405"/>
              </a:lnSpc>
            </a:pPr>
            <a:r>
              <a:rPr sz="1200" b="1" dirty="0">
                <a:latin typeface="Arial"/>
                <a:cs typeface="Arial"/>
              </a:rPr>
              <a:t>POSSIBLE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RECLASSIFICATION</a:t>
            </a:r>
            <a:endParaRPr sz="1200">
              <a:latin typeface="Arial"/>
              <a:cs typeface="Arial"/>
            </a:endParaRPr>
          </a:p>
          <a:p>
            <a:pPr marR="31750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MOS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79R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completed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7" name="object 27">
            <a:extLst>
              <a:ext uri="{FF2B5EF4-FFF2-40B4-BE49-F238E27FC236}">
                <a16:creationId xmlns:a16="http://schemas.microsoft.com/office/drawing/2014/main" id="{6C948553-BDD7-4306-99CF-843638C9446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6581" y="4342451"/>
            <a:ext cx="3051810" cy="1514093"/>
          </a:xfrm>
          <a:prstGeom prst="rect">
            <a:avLst/>
          </a:prstGeom>
        </p:spPr>
      </p:pic>
      <p:sp>
        <p:nvSpPr>
          <p:cNvPr id="18" name="object 28">
            <a:extLst>
              <a:ext uri="{FF2B5EF4-FFF2-40B4-BE49-F238E27FC236}">
                <a16:creationId xmlns:a16="http://schemas.microsoft.com/office/drawing/2014/main" id="{D57A9A59-0609-5992-8F68-29C7E22208DA}"/>
              </a:ext>
            </a:extLst>
          </p:cNvPr>
          <p:cNvSpPr txBox="1"/>
          <p:nvPr/>
        </p:nvSpPr>
        <p:spPr>
          <a:xfrm>
            <a:off x="1385634" y="4474531"/>
            <a:ext cx="24403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If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79R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CANDIDATE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STATUS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29">
            <a:extLst>
              <a:ext uri="{FF2B5EF4-FFF2-40B4-BE49-F238E27FC236}">
                <a16:creationId xmlns:a16="http://schemas.microsoft.com/office/drawing/2014/main" id="{FE55C8E4-F6B4-7246-78B5-F3B254728EC1}"/>
              </a:ext>
            </a:extLst>
          </p:cNvPr>
          <p:cNvSpPr txBox="1"/>
          <p:nvPr/>
        </p:nvSpPr>
        <p:spPr>
          <a:xfrm>
            <a:off x="1256856" y="4840290"/>
            <a:ext cx="25850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  <a:spcBef>
                <a:spcPts val="100"/>
              </a:spcBef>
              <a:buSzPct val="91666"/>
              <a:buFont typeface="Arial"/>
              <a:buChar char="•"/>
              <a:tabLst>
                <a:tab pos="67310" algn="l"/>
              </a:tabLst>
            </a:pPr>
            <a:r>
              <a:rPr sz="1200" b="1" dirty="0">
                <a:latin typeface="Arial"/>
                <a:cs typeface="Arial"/>
              </a:rPr>
              <a:t>Continue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on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current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tour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ending</a:t>
            </a:r>
            <a:r>
              <a:rPr sz="1200" b="1" spc="-25" dirty="0">
                <a:latin typeface="Arial"/>
                <a:cs typeface="Arial"/>
              </a:rPr>
              <a:t> at </a:t>
            </a:r>
            <a:r>
              <a:rPr sz="1200" b="1" dirty="0">
                <a:latin typeface="Arial"/>
                <a:cs typeface="Arial"/>
              </a:rPr>
              <a:t>36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months</a:t>
            </a:r>
            <a:endParaRPr sz="1200">
              <a:latin typeface="Arial"/>
              <a:cs typeface="Arial"/>
            </a:endParaRPr>
          </a:p>
          <a:p>
            <a:pPr marL="12700" marR="13335" indent="54610">
              <a:lnSpc>
                <a:spcPct val="100000"/>
              </a:lnSpc>
              <a:buSzPct val="91666"/>
              <a:buFont typeface="Arial"/>
              <a:buChar char="•"/>
              <a:tabLst>
                <a:tab pos="67310" algn="l"/>
              </a:tabLst>
            </a:pPr>
            <a:r>
              <a:rPr sz="1200" b="1" dirty="0">
                <a:latin typeface="Arial"/>
                <a:cs typeface="Arial"/>
              </a:rPr>
              <a:t>Possibly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still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Reclassify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while</a:t>
            </a:r>
            <a:r>
              <a:rPr sz="1200" b="1" spc="-25" dirty="0">
                <a:latin typeface="Arial"/>
                <a:cs typeface="Arial"/>
              </a:rPr>
              <a:t> in </a:t>
            </a:r>
            <a:r>
              <a:rPr sz="1200" b="1" spc="-10" dirty="0">
                <a:latin typeface="Arial"/>
                <a:cs typeface="Arial"/>
              </a:rPr>
              <a:t>USAREC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command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0" name="object 30">
            <a:extLst>
              <a:ext uri="{FF2B5EF4-FFF2-40B4-BE49-F238E27FC236}">
                <a16:creationId xmlns:a16="http://schemas.microsoft.com/office/drawing/2014/main" id="{73C36236-9073-FA18-C51A-A8B15995E71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80802" y="4342451"/>
            <a:ext cx="3566160" cy="2049780"/>
          </a:xfrm>
          <a:prstGeom prst="rect">
            <a:avLst/>
          </a:prstGeom>
        </p:spPr>
      </p:pic>
      <p:sp>
        <p:nvSpPr>
          <p:cNvPr id="21" name="object 31">
            <a:extLst>
              <a:ext uri="{FF2B5EF4-FFF2-40B4-BE49-F238E27FC236}">
                <a16:creationId xmlns:a16="http://schemas.microsoft.com/office/drawing/2014/main" id="{40E9DACB-8D1C-8599-4EDD-27D107621AB2}"/>
              </a:ext>
            </a:extLst>
          </p:cNvPr>
          <p:cNvSpPr txBox="1"/>
          <p:nvPr/>
        </p:nvSpPr>
        <p:spPr>
          <a:xfrm>
            <a:off x="4522026" y="4381059"/>
            <a:ext cx="3036570" cy="179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If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79R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CANDIDATE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STATUS</a:t>
            </a:r>
            <a:endParaRPr sz="1200">
              <a:latin typeface="Arial"/>
              <a:cs typeface="Arial"/>
            </a:endParaRPr>
          </a:p>
          <a:p>
            <a:pPr marL="13335" marR="5080" indent="54610">
              <a:lnSpc>
                <a:spcPct val="100000"/>
              </a:lnSpc>
              <a:spcBef>
                <a:spcPts val="1000"/>
              </a:spcBef>
              <a:buSzPct val="91666"/>
              <a:buFont typeface="Arial"/>
              <a:buChar char="•"/>
              <a:tabLst>
                <a:tab pos="67945" algn="l"/>
              </a:tabLst>
            </a:pPr>
            <a:r>
              <a:rPr sz="1200" b="1" dirty="0">
                <a:latin typeface="Arial"/>
                <a:cs typeface="Arial"/>
              </a:rPr>
              <a:t>Enrolled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PRE-</a:t>
            </a:r>
            <a:r>
              <a:rPr sz="1200" b="1" dirty="0">
                <a:latin typeface="Arial"/>
                <a:cs typeface="Arial"/>
              </a:rPr>
              <a:t>RESIDENT</a:t>
            </a:r>
            <a:r>
              <a:rPr sz="1200" b="1" spc="-10" dirty="0">
                <a:latin typeface="Arial"/>
                <a:cs typeface="Arial"/>
              </a:rPr>
              <a:t> Station Commander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Course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(SCC)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scheduled </a:t>
            </a:r>
            <a:r>
              <a:rPr sz="1200" b="1" dirty="0">
                <a:latin typeface="Arial"/>
                <a:cs typeface="Arial"/>
              </a:rPr>
              <a:t>for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RESIDENT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SCC.</a:t>
            </a:r>
            <a:endParaRPr sz="1200">
              <a:latin typeface="Arial"/>
              <a:cs typeface="Arial"/>
            </a:endParaRPr>
          </a:p>
          <a:p>
            <a:pPr marL="109220" indent="-97155">
              <a:lnSpc>
                <a:spcPct val="100000"/>
              </a:lnSpc>
              <a:buSzPct val="91666"/>
              <a:buFont typeface="Arial"/>
              <a:buChar char="•"/>
              <a:tabLst>
                <a:tab pos="109855" algn="l"/>
              </a:tabLst>
            </a:pPr>
            <a:r>
              <a:rPr sz="1200" b="1" dirty="0">
                <a:latin typeface="Arial"/>
                <a:cs typeface="Arial"/>
              </a:rPr>
              <a:t>Attend </a:t>
            </a:r>
            <a:r>
              <a:rPr sz="1200" b="1" spc="-10" dirty="0">
                <a:latin typeface="Arial"/>
                <a:cs typeface="Arial"/>
              </a:rPr>
              <a:t>RESIDENT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SCC.</a:t>
            </a:r>
            <a:endParaRPr sz="1200">
              <a:latin typeface="Arial"/>
              <a:cs typeface="Arial"/>
            </a:endParaRPr>
          </a:p>
          <a:p>
            <a:pPr marL="13335" marR="160020" indent="54610">
              <a:lnSpc>
                <a:spcPct val="100000"/>
              </a:lnSpc>
              <a:buSzPct val="91666"/>
              <a:buFont typeface="Arial"/>
              <a:buChar char="•"/>
              <a:tabLst>
                <a:tab pos="67945" algn="l"/>
              </a:tabLst>
            </a:pPr>
            <a:r>
              <a:rPr sz="1200" b="1" dirty="0">
                <a:latin typeface="Arial"/>
                <a:cs typeface="Arial"/>
              </a:rPr>
              <a:t>DA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4187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Request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Reclassify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will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be </a:t>
            </a:r>
            <a:r>
              <a:rPr sz="1200" b="1" dirty="0">
                <a:latin typeface="Arial"/>
                <a:cs typeface="Arial"/>
              </a:rPr>
              <a:t>submitted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Branch.</a:t>
            </a:r>
            <a:endParaRPr sz="1200">
              <a:latin typeface="Arial"/>
              <a:cs typeface="Arial"/>
            </a:endParaRPr>
          </a:p>
          <a:p>
            <a:pPr marL="13335" marR="150495" indent="54610">
              <a:lnSpc>
                <a:spcPct val="100000"/>
              </a:lnSpc>
              <a:buSzPct val="91666"/>
              <a:buFont typeface="Arial"/>
              <a:buChar char="•"/>
              <a:tabLst>
                <a:tab pos="67945" algn="l"/>
              </a:tabLst>
            </a:pPr>
            <a:r>
              <a:rPr sz="1200" b="1" dirty="0">
                <a:latin typeface="Arial"/>
                <a:cs typeface="Arial"/>
              </a:rPr>
              <a:t>DA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4187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approved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assignment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a </a:t>
            </a:r>
            <a:r>
              <a:rPr sz="1200" b="1" dirty="0">
                <a:latin typeface="Arial"/>
                <a:cs typeface="Arial"/>
              </a:rPr>
              <a:t>vacant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79R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position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(as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available).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32">
            <a:extLst>
              <a:ext uri="{FF2B5EF4-FFF2-40B4-BE49-F238E27FC236}">
                <a16:creationId xmlns:a16="http://schemas.microsoft.com/office/drawing/2014/main" id="{1FC3E984-4BF1-6C6D-E9FC-F8EFCFA3753A}"/>
              </a:ext>
            </a:extLst>
          </p:cNvPr>
          <p:cNvGrpSpPr/>
          <p:nvPr/>
        </p:nvGrpSpPr>
        <p:grpSpPr>
          <a:xfrm>
            <a:off x="3269044" y="3727516"/>
            <a:ext cx="2410460" cy="597535"/>
            <a:chOff x="3723132" y="4210811"/>
            <a:chExt cx="2410460" cy="597535"/>
          </a:xfrm>
        </p:grpSpPr>
        <p:sp>
          <p:nvSpPr>
            <p:cNvPr id="23" name="object 33">
              <a:extLst>
                <a:ext uri="{FF2B5EF4-FFF2-40B4-BE49-F238E27FC236}">
                  <a16:creationId xmlns:a16="http://schemas.microsoft.com/office/drawing/2014/main" id="{DC9261DA-DDBF-2F5A-F8CF-E55E28383F1F}"/>
                </a:ext>
              </a:extLst>
            </p:cNvPr>
            <p:cNvSpPr/>
            <p:nvPr/>
          </p:nvSpPr>
          <p:spPr>
            <a:xfrm>
              <a:off x="3771138" y="4235957"/>
              <a:ext cx="486409" cy="553720"/>
            </a:xfrm>
            <a:custGeom>
              <a:avLst/>
              <a:gdLst/>
              <a:ahLst/>
              <a:cxnLst/>
              <a:rect l="l" t="t" r="r" b="b"/>
              <a:pathLst>
                <a:path w="486410" h="553720">
                  <a:moveTo>
                    <a:pt x="363981" y="0"/>
                  </a:moveTo>
                  <a:lnTo>
                    <a:pt x="120395" y="0"/>
                  </a:lnTo>
                  <a:lnTo>
                    <a:pt x="120395" y="311022"/>
                  </a:lnTo>
                  <a:lnTo>
                    <a:pt x="0" y="311022"/>
                  </a:lnTo>
                  <a:lnTo>
                    <a:pt x="242188" y="553465"/>
                  </a:lnTo>
                  <a:lnTo>
                    <a:pt x="485901" y="311022"/>
                  </a:lnTo>
                  <a:lnTo>
                    <a:pt x="363981" y="311022"/>
                  </a:lnTo>
                  <a:lnTo>
                    <a:pt x="363981" y="0"/>
                  </a:lnTo>
                  <a:close/>
                </a:path>
              </a:pathLst>
            </a:custGeom>
            <a:solidFill>
              <a:srgbClr val="CCD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4">
              <a:extLst>
                <a:ext uri="{FF2B5EF4-FFF2-40B4-BE49-F238E27FC236}">
                  <a16:creationId xmlns:a16="http://schemas.microsoft.com/office/drawing/2014/main" id="{AAE5C3FB-B1C6-499D-EA83-5BE3487363AE}"/>
                </a:ext>
              </a:extLst>
            </p:cNvPr>
            <p:cNvSpPr/>
            <p:nvPr/>
          </p:nvSpPr>
          <p:spPr>
            <a:xfrm>
              <a:off x="3723132" y="4222241"/>
              <a:ext cx="547370" cy="586105"/>
            </a:xfrm>
            <a:custGeom>
              <a:avLst/>
              <a:gdLst/>
              <a:ahLst/>
              <a:cxnLst/>
              <a:rect l="l" t="t" r="r" b="b"/>
              <a:pathLst>
                <a:path w="547370" h="586104">
                  <a:moveTo>
                    <a:pt x="546862" y="311150"/>
                  </a:moveTo>
                  <a:lnTo>
                    <a:pt x="489889" y="311150"/>
                  </a:lnTo>
                  <a:lnTo>
                    <a:pt x="489889" y="332981"/>
                  </a:lnTo>
                  <a:lnTo>
                    <a:pt x="272669" y="549148"/>
                  </a:lnTo>
                  <a:lnTo>
                    <a:pt x="60960" y="337058"/>
                  </a:lnTo>
                  <a:lnTo>
                    <a:pt x="164465" y="337058"/>
                  </a:lnTo>
                  <a:lnTo>
                    <a:pt x="164465" y="324866"/>
                  </a:lnTo>
                  <a:lnTo>
                    <a:pt x="164465" y="311150"/>
                  </a:lnTo>
                  <a:lnTo>
                    <a:pt x="164465" y="25908"/>
                  </a:lnTo>
                  <a:lnTo>
                    <a:pt x="382295" y="25908"/>
                  </a:lnTo>
                  <a:lnTo>
                    <a:pt x="382295" y="13716"/>
                  </a:lnTo>
                  <a:lnTo>
                    <a:pt x="382397" y="337058"/>
                  </a:lnTo>
                  <a:lnTo>
                    <a:pt x="485775" y="337058"/>
                  </a:lnTo>
                  <a:lnTo>
                    <a:pt x="489889" y="332981"/>
                  </a:lnTo>
                  <a:lnTo>
                    <a:pt x="489889" y="311150"/>
                  </a:lnTo>
                  <a:lnTo>
                    <a:pt x="406781" y="311150"/>
                  </a:lnTo>
                  <a:lnTo>
                    <a:pt x="406781" y="25908"/>
                  </a:lnTo>
                  <a:lnTo>
                    <a:pt x="406781" y="13716"/>
                  </a:lnTo>
                  <a:lnTo>
                    <a:pt x="406781" y="0"/>
                  </a:lnTo>
                  <a:lnTo>
                    <a:pt x="138557" y="0"/>
                  </a:lnTo>
                  <a:lnTo>
                    <a:pt x="138557" y="311150"/>
                  </a:lnTo>
                  <a:lnTo>
                    <a:pt x="0" y="311150"/>
                  </a:lnTo>
                  <a:lnTo>
                    <a:pt x="272669" y="585724"/>
                  </a:lnTo>
                  <a:lnTo>
                    <a:pt x="300101" y="558292"/>
                  </a:lnTo>
                  <a:lnTo>
                    <a:pt x="520954" y="337058"/>
                  </a:lnTo>
                  <a:lnTo>
                    <a:pt x="542290" y="315722"/>
                  </a:lnTo>
                  <a:lnTo>
                    <a:pt x="546862" y="311150"/>
                  </a:lnTo>
                  <a:close/>
                </a:path>
              </a:pathLst>
            </a:custGeom>
            <a:solidFill>
              <a:srgbClr val="576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5">
              <a:extLst>
                <a:ext uri="{FF2B5EF4-FFF2-40B4-BE49-F238E27FC236}">
                  <a16:creationId xmlns:a16="http://schemas.microsoft.com/office/drawing/2014/main" id="{53D7DA38-2241-95ED-DB46-5723EBF67FDB}"/>
                </a:ext>
              </a:extLst>
            </p:cNvPr>
            <p:cNvSpPr/>
            <p:nvPr/>
          </p:nvSpPr>
          <p:spPr>
            <a:xfrm>
              <a:off x="5626608" y="4240529"/>
              <a:ext cx="486409" cy="554990"/>
            </a:xfrm>
            <a:custGeom>
              <a:avLst/>
              <a:gdLst/>
              <a:ahLst/>
              <a:cxnLst/>
              <a:rect l="l" t="t" r="r" b="b"/>
              <a:pathLst>
                <a:path w="486410" h="554989">
                  <a:moveTo>
                    <a:pt x="363981" y="0"/>
                  </a:moveTo>
                  <a:lnTo>
                    <a:pt x="121792" y="0"/>
                  </a:lnTo>
                  <a:lnTo>
                    <a:pt x="121792" y="310769"/>
                  </a:lnTo>
                  <a:lnTo>
                    <a:pt x="0" y="310769"/>
                  </a:lnTo>
                  <a:lnTo>
                    <a:pt x="242188" y="554482"/>
                  </a:lnTo>
                  <a:lnTo>
                    <a:pt x="485901" y="310769"/>
                  </a:lnTo>
                  <a:lnTo>
                    <a:pt x="363981" y="310769"/>
                  </a:lnTo>
                  <a:lnTo>
                    <a:pt x="363981" y="0"/>
                  </a:lnTo>
                  <a:close/>
                </a:path>
              </a:pathLst>
            </a:custGeom>
            <a:solidFill>
              <a:srgbClr val="CCD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6">
              <a:extLst>
                <a:ext uri="{FF2B5EF4-FFF2-40B4-BE49-F238E27FC236}">
                  <a16:creationId xmlns:a16="http://schemas.microsoft.com/office/drawing/2014/main" id="{C1845B45-0756-1B5F-5E6E-624240588E89}"/>
                </a:ext>
              </a:extLst>
            </p:cNvPr>
            <p:cNvSpPr/>
            <p:nvPr/>
          </p:nvSpPr>
          <p:spPr>
            <a:xfrm>
              <a:off x="5587746" y="4210811"/>
              <a:ext cx="545465" cy="585470"/>
            </a:xfrm>
            <a:custGeom>
              <a:avLst/>
              <a:gdLst/>
              <a:ahLst/>
              <a:cxnLst/>
              <a:rect l="l" t="t" r="r" b="b"/>
              <a:pathLst>
                <a:path w="545464" h="585470">
                  <a:moveTo>
                    <a:pt x="545465" y="310261"/>
                  </a:moveTo>
                  <a:lnTo>
                    <a:pt x="506984" y="310261"/>
                  </a:lnTo>
                  <a:lnTo>
                    <a:pt x="506984" y="314071"/>
                  </a:lnTo>
                  <a:lnTo>
                    <a:pt x="502539" y="318516"/>
                  </a:lnTo>
                  <a:lnTo>
                    <a:pt x="502539" y="314071"/>
                  </a:lnTo>
                  <a:lnTo>
                    <a:pt x="506984" y="314071"/>
                  </a:lnTo>
                  <a:lnTo>
                    <a:pt x="506984" y="310261"/>
                  </a:lnTo>
                  <a:lnTo>
                    <a:pt x="484378" y="310261"/>
                  </a:lnTo>
                  <a:lnTo>
                    <a:pt x="484378" y="336677"/>
                  </a:lnTo>
                  <a:lnTo>
                    <a:pt x="272669" y="548386"/>
                  </a:lnTo>
                  <a:lnTo>
                    <a:pt x="62357" y="336677"/>
                  </a:lnTo>
                  <a:lnTo>
                    <a:pt x="164465" y="336677"/>
                  </a:lnTo>
                  <a:lnTo>
                    <a:pt x="164465" y="322961"/>
                  </a:lnTo>
                  <a:lnTo>
                    <a:pt x="164465" y="310769"/>
                  </a:lnTo>
                  <a:lnTo>
                    <a:pt x="164465" y="25908"/>
                  </a:lnTo>
                  <a:lnTo>
                    <a:pt x="382295" y="25908"/>
                  </a:lnTo>
                  <a:lnTo>
                    <a:pt x="382295" y="12204"/>
                  </a:lnTo>
                  <a:lnTo>
                    <a:pt x="164465" y="12204"/>
                  </a:lnTo>
                  <a:lnTo>
                    <a:pt x="382397" y="12192"/>
                  </a:lnTo>
                  <a:lnTo>
                    <a:pt x="382397" y="336677"/>
                  </a:lnTo>
                  <a:lnTo>
                    <a:pt x="484378" y="336677"/>
                  </a:lnTo>
                  <a:lnTo>
                    <a:pt x="484378" y="310261"/>
                  </a:lnTo>
                  <a:lnTo>
                    <a:pt x="406781" y="310261"/>
                  </a:lnTo>
                  <a:lnTo>
                    <a:pt x="406781" y="25908"/>
                  </a:lnTo>
                  <a:lnTo>
                    <a:pt x="406781" y="12192"/>
                  </a:lnTo>
                  <a:lnTo>
                    <a:pt x="406781" y="0"/>
                  </a:lnTo>
                  <a:lnTo>
                    <a:pt x="138557" y="0"/>
                  </a:lnTo>
                  <a:lnTo>
                    <a:pt x="138557" y="310769"/>
                  </a:lnTo>
                  <a:lnTo>
                    <a:pt x="0" y="310769"/>
                  </a:lnTo>
                  <a:lnTo>
                    <a:pt x="272669" y="584962"/>
                  </a:lnTo>
                  <a:lnTo>
                    <a:pt x="300101" y="557530"/>
                  </a:lnTo>
                  <a:lnTo>
                    <a:pt x="520954" y="336677"/>
                  </a:lnTo>
                  <a:lnTo>
                    <a:pt x="543560" y="314071"/>
                  </a:lnTo>
                  <a:lnTo>
                    <a:pt x="545465" y="314071"/>
                  </a:lnTo>
                  <a:lnTo>
                    <a:pt x="545465" y="310261"/>
                  </a:lnTo>
                  <a:close/>
                </a:path>
              </a:pathLst>
            </a:custGeom>
            <a:solidFill>
              <a:srgbClr val="576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0400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77</TotalTime>
  <Words>1803</Words>
  <Application>Microsoft Office PowerPoint</Application>
  <PresentationFormat>On-screen Show (4:3)</PresentationFormat>
  <Paragraphs>230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 Arial</vt:lpstr>
      <vt:lpstr>Arial</vt:lpstr>
      <vt:lpstr>Arial Black</vt:lpstr>
      <vt:lpstr>Calibri</vt:lpstr>
      <vt:lpstr>Calibri Light</vt:lpstr>
      <vt:lpstr>Franklin Gothic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Blair, Cory W CIV (USA)</dc:creator>
  <cp:lastModifiedBy>Michael</cp:lastModifiedBy>
  <cp:revision>2</cp:revision>
  <dcterms:created xsi:type="dcterms:W3CDTF">2023-03-20T16:04:27Z</dcterms:created>
  <dcterms:modified xsi:type="dcterms:W3CDTF">2023-04-10T18:26:31Z</dcterms:modified>
</cp:coreProperties>
</file>